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4"/>
    <p:sldMasterId id="2147483736" r:id="rId5"/>
    <p:sldMasterId id="2147483753" r:id="rId6"/>
    <p:sldMasterId id="2147483804" r:id="rId7"/>
    <p:sldMasterId id="2147483828" r:id="rId8"/>
    <p:sldMasterId id="2147483840" r:id="rId9"/>
    <p:sldMasterId id="2147483881" r:id="rId10"/>
    <p:sldMasterId id="2147483893" r:id="rId11"/>
  </p:sldMasterIdLst>
  <p:notesMasterIdLst>
    <p:notesMasterId r:id="rId75"/>
  </p:notesMasterIdLst>
  <p:sldIdLst>
    <p:sldId id="695" r:id="rId12"/>
    <p:sldId id="725" r:id="rId13"/>
    <p:sldId id="701" r:id="rId14"/>
    <p:sldId id="887" r:id="rId15"/>
    <p:sldId id="986" r:id="rId16"/>
    <p:sldId id="984" r:id="rId17"/>
    <p:sldId id="980" r:id="rId18"/>
    <p:sldId id="807" r:id="rId19"/>
    <p:sldId id="784" r:id="rId20"/>
    <p:sldId id="785" r:id="rId21"/>
    <p:sldId id="985" r:id="rId22"/>
    <p:sldId id="837" r:id="rId23"/>
    <p:sldId id="775" r:id="rId24"/>
    <p:sldId id="776" r:id="rId25"/>
    <p:sldId id="812" r:id="rId26"/>
    <p:sldId id="777" r:id="rId27"/>
    <p:sldId id="1001" r:id="rId28"/>
    <p:sldId id="1002" r:id="rId29"/>
    <p:sldId id="987" r:id="rId30"/>
    <p:sldId id="1003" r:id="rId31"/>
    <p:sldId id="1005" r:id="rId32"/>
    <p:sldId id="990" r:id="rId33"/>
    <p:sldId id="991" r:id="rId34"/>
    <p:sldId id="992" r:id="rId35"/>
    <p:sldId id="993" r:id="rId36"/>
    <p:sldId id="994" r:id="rId37"/>
    <p:sldId id="995" r:id="rId38"/>
    <p:sldId id="996" r:id="rId39"/>
    <p:sldId id="997" r:id="rId40"/>
    <p:sldId id="1004" r:id="rId41"/>
    <p:sldId id="778" r:id="rId42"/>
    <p:sldId id="1006" r:id="rId43"/>
    <p:sldId id="779" r:id="rId44"/>
    <p:sldId id="780" r:id="rId45"/>
    <p:sldId id="989" r:id="rId46"/>
    <p:sldId id="875" r:id="rId47"/>
    <p:sldId id="808" r:id="rId48"/>
    <p:sldId id="857" r:id="rId49"/>
    <p:sldId id="781" r:id="rId50"/>
    <p:sldId id="802" r:id="rId51"/>
    <p:sldId id="874" r:id="rId52"/>
    <p:sldId id="710" r:id="rId53"/>
    <p:sldId id="717" r:id="rId54"/>
    <p:sldId id="697" r:id="rId55"/>
    <p:sldId id="1000" r:id="rId56"/>
    <p:sldId id="782" r:id="rId57"/>
    <p:sldId id="800" r:id="rId58"/>
    <p:sldId id="783" r:id="rId59"/>
    <p:sldId id="804" r:id="rId60"/>
    <p:sldId id="805" r:id="rId61"/>
    <p:sldId id="704" r:id="rId62"/>
    <p:sldId id="806" r:id="rId63"/>
    <p:sldId id="709" r:id="rId64"/>
    <p:sldId id="787" r:id="rId65"/>
    <p:sldId id="789" r:id="rId66"/>
    <p:sldId id="721" r:id="rId67"/>
    <p:sldId id="873" r:id="rId68"/>
    <p:sldId id="788" r:id="rId69"/>
    <p:sldId id="809" r:id="rId70"/>
    <p:sldId id="786" r:id="rId71"/>
    <p:sldId id="687" r:id="rId72"/>
    <p:sldId id="851" r:id="rId73"/>
    <p:sldId id="271"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ssa Krogmann" initials="M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960"/>
    <a:srgbClr val="00285F"/>
    <a:srgbClr val="005EB8"/>
    <a:srgbClr val="FFBE48"/>
    <a:srgbClr val="0094FF"/>
    <a:srgbClr val="B42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553638-DE3B-4DC0-8371-BB7C58E6DFDE}" v="9" dt="2026-04-07T20:36:45.8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46126" autoAdjust="0"/>
  </p:normalViewPr>
  <p:slideViewPr>
    <p:cSldViewPr snapToGrid="0" snapToObjects="1">
      <p:cViewPr varScale="1">
        <p:scale>
          <a:sx n="43" d="100"/>
          <a:sy n="43" d="100"/>
        </p:scale>
        <p:origin x="3096" y="2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0.xml"/><Relationship Id="rId82" Type="http://schemas.microsoft.com/office/2015/10/relationships/revisionInfo" Target="revisionInfo.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slide" Target="slides/slide60.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sa Krogmann" userId="d947f805-5955-4c43-a5c2-60811c714023" providerId="ADAL" clId="{E2F86464-5FA0-466C-9775-4C19C5A357FA}"/>
    <pc:docChg chg="undo custSel addSld delSld modSld sldOrd">
      <pc:chgData name="Marissa Krogmann" userId="d947f805-5955-4c43-a5c2-60811c714023" providerId="ADAL" clId="{E2F86464-5FA0-466C-9775-4C19C5A357FA}" dt="2026-04-07T20:38:51.409" v="515" actId="47"/>
      <pc:docMkLst>
        <pc:docMk/>
      </pc:docMkLst>
      <pc:sldChg chg="addSp delSp modSp mod modNotesTx">
        <pc:chgData name="Marissa Krogmann" userId="d947f805-5955-4c43-a5c2-60811c714023" providerId="ADAL" clId="{E2F86464-5FA0-466C-9775-4C19C5A357FA}" dt="2026-04-07T20:36:55.628" v="514" actId="20577"/>
        <pc:sldMkLst>
          <pc:docMk/>
          <pc:sldMk cId="1716525843" sldId="785"/>
        </pc:sldMkLst>
        <pc:picChg chg="del">
          <ac:chgData name="Marissa Krogmann" userId="d947f805-5955-4c43-a5c2-60811c714023" providerId="ADAL" clId="{E2F86464-5FA0-466C-9775-4C19C5A357FA}" dt="2026-04-07T19:43:57.568" v="227" actId="478"/>
          <ac:picMkLst>
            <pc:docMk/>
            <pc:sldMk cId="1716525843" sldId="785"/>
            <ac:picMk id="3" creationId="{B54EEB9A-8AD5-C3A0-1DF5-44A205C990DF}"/>
          </ac:picMkLst>
        </pc:picChg>
        <pc:picChg chg="add del mod ord modCrop">
          <ac:chgData name="Marissa Krogmann" userId="d947f805-5955-4c43-a5c2-60811c714023" providerId="ADAL" clId="{E2F86464-5FA0-466C-9775-4C19C5A357FA}" dt="2026-04-07T20:35:46.052" v="393" actId="1076"/>
          <ac:picMkLst>
            <pc:docMk/>
            <pc:sldMk cId="1716525843" sldId="785"/>
            <ac:picMk id="4" creationId="{14AE8EBF-949D-B45F-F242-DCF342B60EFB}"/>
          </ac:picMkLst>
        </pc:picChg>
        <pc:picChg chg="add del mod modCrop">
          <ac:chgData name="Marissa Krogmann" userId="d947f805-5955-4c43-a5c2-60811c714023" providerId="ADAL" clId="{E2F86464-5FA0-466C-9775-4C19C5A357FA}" dt="2026-04-07T20:36:07.725" v="400" actId="1076"/>
          <ac:picMkLst>
            <pc:docMk/>
            <pc:sldMk cId="1716525843" sldId="785"/>
            <ac:picMk id="6" creationId="{AA49811F-319B-05C0-A2A2-200DE7EDA7C5}"/>
          </ac:picMkLst>
        </pc:picChg>
        <pc:picChg chg="add del mod modCrop">
          <ac:chgData name="Marissa Krogmann" userId="d947f805-5955-4c43-a5c2-60811c714023" providerId="ADAL" clId="{E2F86464-5FA0-466C-9775-4C19C5A357FA}" dt="2026-04-07T20:35:42.784" v="392" actId="1076"/>
          <ac:picMkLst>
            <pc:docMk/>
            <pc:sldMk cId="1716525843" sldId="785"/>
            <ac:picMk id="8" creationId="{609C0871-B4DD-6329-0946-EF7DA5545D94}"/>
          </ac:picMkLst>
        </pc:picChg>
        <pc:picChg chg="add del mod ord modCrop">
          <ac:chgData name="Marissa Krogmann" userId="d947f805-5955-4c43-a5c2-60811c714023" providerId="ADAL" clId="{E2F86464-5FA0-466C-9775-4C19C5A357FA}" dt="2026-04-07T20:35:39.779" v="390" actId="1076"/>
          <ac:picMkLst>
            <pc:docMk/>
            <pc:sldMk cId="1716525843" sldId="785"/>
            <ac:picMk id="10" creationId="{2A7DD668-DAE6-04ED-AED9-75DDB61BEE26}"/>
          </ac:picMkLst>
        </pc:picChg>
        <pc:picChg chg="add del mod modCrop">
          <ac:chgData name="Marissa Krogmann" userId="d947f805-5955-4c43-a5c2-60811c714023" providerId="ADAL" clId="{E2F86464-5FA0-466C-9775-4C19C5A357FA}" dt="2026-04-07T20:34:41.155" v="378" actId="18131"/>
          <ac:picMkLst>
            <pc:docMk/>
            <pc:sldMk cId="1716525843" sldId="785"/>
            <ac:picMk id="14" creationId="{DDDD05B7-BA86-7F3C-A8A4-1361FBA599A3}"/>
          </ac:picMkLst>
        </pc:picChg>
        <pc:picChg chg="add del mod modCrop">
          <ac:chgData name="Marissa Krogmann" userId="d947f805-5955-4c43-a5c2-60811c714023" providerId="ADAL" clId="{E2F86464-5FA0-466C-9775-4C19C5A357FA}" dt="2026-04-07T20:36:05.817" v="399" actId="14100"/>
          <ac:picMkLst>
            <pc:docMk/>
            <pc:sldMk cId="1716525843" sldId="785"/>
            <ac:picMk id="17" creationId="{908C7C92-1046-0D2C-0BA2-57AAC9FE5605}"/>
          </ac:picMkLst>
        </pc:picChg>
      </pc:sldChg>
      <pc:sldChg chg="del">
        <pc:chgData name="Marissa Krogmann" userId="d947f805-5955-4c43-a5c2-60811c714023" providerId="ADAL" clId="{E2F86464-5FA0-466C-9775-4C19C5A357FA}" dt="2026-04-07T19:44:26.650" v="232" actId="47"/>
        <pc:sldMkLst>
          <pc:docMk/>
          <pc:sldMk cId="2429019029" sldId="817"/>
        </pc:sldMkLst>
      </pc:sldChg>
      <pc:sldChg chg="del">
        <pc:chgData name="Marissa Krogmann" userId="d947f805-5955-4c43-a5c2-60811c714023" providerId="ADAL" clId="{E2F86464-5FA0-466C-9775-4C19C5A357FA}" dt="2026-04-07T20:38:51.409" v="515" actId="47"/>
        <pc:sldMkLst>
          <pc:docMk/>
          <pc:sldMk cId="3470143621" sldId="847"/>
        </pc:sldMkLst>
      </pc:sldChg>
      <pc:sldChg chg="del">
        <pc:chgData name="Marissa Krogmann" userId="d947f805-5955-4c43-a5c2-60811c714023" providerId="ADAL" clId="{E2F86464-5FA0-466C-9775-4C19C5A357FA}" dt="2026-04-07T19:45:34.934" v="242" actId="47"/>
        <pc:sldMkLst>
          <pc:docMk/>
          <pc:sldMk cId="1439936198" sldId="858"/>
        </pc:sldMkLst>
      </pc:sldChg>
      <pc:sldChg chg="del">
        <pc:chgData name="Marissa Krogmann" userId="d947f805-5955-4c43-a5c2-60811c714023" providerId="ADAL" clId="{E2F86464-5FA0-466C-9775-4C19C5A357FA}" dt="2026-04-07T19:44:25.137" v="231" actId="47"/>
        <pc:sldMkLst>
          <pc:docMk/>
          <pc:sldMk cId="2225969291" sldId="876"/>
        </pc:sldMkLst>
      </pc:sldChg>
      <pc:sldChg chg="del">
        <pc:chgData name="Marissa Krogmann" userId="d947f805-5955-4c43-a5c2-60811c714023" providerId="ADAL" clId="{E2F86464-5FA0-466C-9775-4C19C5A357FA}" dt="2026-04-07T19:44:27.801" v="233" actId="47"/>
        <pc:sldMkLst>
          <pc:docMk/>
          <pc:sldMk cId="2080884133" sldId="877"/>
        </pc:sldMkLst>
      </pc:sldChg>
      <pc:sldChg chg="del">
        <pc:chgData name="Marissa Krogmann" userId="d947f805-5955-4c43-a5c2-60811c714023" providerId="ADAL" clId="{E2F86464-5FA0-466C-9775-4C19C5A357FA}" dt="2026-04-07T19:44:28.596" v="234" actId="47"/>
        <pc:sldMkLst>
          <pc:docMk/>
          <pc:sldMk cId="325497757" sldId="878"/>
        </pc:sldMkLst>
      </pc:sldChg>
      <pc:sldChg chg="del">
        <pc:chgData name="Marissa Krogmann" userId="d947f805-5955-4c43-a5c2-60811c714023" providerId="ADAL" clId="{E2F86464-5FA0-466C-9775-4C19C5A357FA}" dt="2026-04-07T19:44:29.884" v="235" actId="47"/>
        <pc:sldMkLst>
          <pc:docMk/>
          <pc:sldMk cId="3832967186" sldId="879"/>
        </pc:sldMkLst>
      </pc:sldChg>
      <pc:sldChg chg="del">
        <pc:chgData name="Marissa Krogmann" userId="d947f805-5955-4c43-a5c2-60811c714023" providerId="ADAL" clId="{E2F86464-5FA0-466C-9775-4C19C5A357FA}" dt="2026-04-07T19:44:30.735" v="236" actId="47"/>
        <pc:sldMkLst>
          <pc:docMk/>
          <pc:sldMk cId="2666030994" sldId="880"/>
        </pc:sldMkLst>
      </pc:sldChg>
      <pc:sldChg chg="del">
        <pc:chgData name="Marissa Krogmann" userId="d947f805-5955-4c43-a5c2-60811c714023" providerId="ADAL" clId="{E2F86464-5FA0-466C-9775-4C19C5A357FA}" dt="2026-04-07T19:44:53.726" v="240" actId="47"/>
        <pc:sldMkLst>
          <pc:docMk/>
          <pc:sldMk cId="4265046099" sldId="881"/>
        </pc:sldMkLst>
      </pc:sldChg>
      <pc:sldChg chg="del">
        <pc:chgData name="Marissa Krogmann" userId="d947f805-5955-4c43-a5c2-60811c714023" providerId="ADAL" clId="{E2F86464-5FA0-466C-9775-4C19C5A357FA}" dt="2026-04-07T19:44:49.704" v="239" actId="47"/>
        <pc:sldMkLst>
          <pc:docMk/>
          <pc:sldMk cId="3260168605" sldId="882"/>
        </pc:sldMkLst>
      </pc:sldChg>
      <pc:sldChg chg="add">
        <pc:chgData name="Marissa Krogmann" userId="d947f805-5955-4c43-a5c2-60811c714023" providerId="ADAL" clId="{E2F86464-5FA0-466C-9775-4C19C5A357FA}" dt="2026-04-07T19:44:18.142" v="230"/>
        <pc:sldMkLst>
          <pc:docMk/>
          <pc:sldMk cId="1935184585" sldId="987"/>
        </pc:sldMkLst>
      </pc:sldChg>
      <pc:sldChg chg="del">
        <pc:chgData name="Marissa Krogmann" userId="d947f805-5955-4c43-a5c2-60811c714023" providerId="ADAL" clId="{E2F86464-5FA0-466C-9775-4C19C5A357FA}" dt="2026-04-07T19:45:42.723" v="243" actId="47"/>
        <pc:sldMkLst>
          <pc:docMk/>
          <pc:sldMk cId="4109906415" sldId="988"/>
        </pc:sldMkLst>
      </pc:sldChg>
      <pc:sldChg chg="del">
        <pc:chgData name="Marissa Krogmann" userId="d947f805-5955-4c43-a5c2-60811c714023" providerId="ADAL" clId="{E2F86464-5FA0-466C-9775-4C19C5A357FA}" dt="2026-04-07T19:46:10.016" v="249" actId="47"/>
        <pc:sldMkLst>
          <pc:docMk/>
          <pc:sldMk cId="3150696096" sldId="998"/>
        </pc:sldMkLst>
      </pc:sldChg>
      <pc:sldChg chg="del">
        <pc:chgData name="Marissa Krogmann" userId="d947f805-5955-4c43-a5c2-60811c714023" providerId="ADAL" clId="{E2F86464-5FA0-466C-9775-4C19C5A357FA}" dt="2026-04-07T19:46:03.559" v="248" actId="47"/>
        <pc:sldMkLst>
          <pc:docMk/>
          <pc:sldMk cId="1665090826" sldId="999"/>
        </pc:sldMkLst>
      </pc:sldChg>
      <pc:sldChg chg="add mod modClrScheme chgLayout">
        <pc:chgData name="Marissa Krogmann" userId="d947f805-5955-4c43-a5c2-60811c714023" providerId="ADAL" clId="{E2F86464-5FA0-466C-9775-4C19C5A357FA}" dt="2026-04-07T19:44:12.328" v="229" actId="700"/>
        <pc:sldMkLst>
          <pc:docMk/>
          <pc:sldMk cId="3041903615" sldId="1001"/>
        </pc:sldMkLst>
      </pc:sldChg>
      <pc:sldChg chg="add">
        <pc:chgData name="Marissa Krogmann" userId="d947f805-5955-4c43-a5c2-60811c714023" providerId="ADAL" clId="{E2F86464-5FA0-466C-9775-4C19C5A357FA}" dt="2026-04-07T19:44:18.142" v="230"/>
        <pc:sldMkLst>
          <pc:docMk/>
          <pc:sldMk cId="1613674169" sldId="1002"/>
        </pc:sldMkLst>
      </pc:sldChg>
      <pc:sldChg chg="add">
        <pc:chgData name="Marissa Krogmann" userId="d947f805-5955-4c43-a5c2-60811c714023" providerId="ADAL" clId="{E2F86464-5FA0-466C-9775-4C19C5A357FA}" dt="2026-04-07T19:44:18.142" v="230"/>
        <pc:sldMkLst>
          <pc:docMk/>
          <pc:sldMk cId="1172677279" sldId="1003"/>
        </pc:sldMkLst>
      </pc:sldChg>
      <pc:sldChg chg="add mod modClrScheme chgLayout">
        <pc:chgData name="Marissa Krogmann" userId="d947f805-5955-4c43-a5c2-60811c714023" providerId="ADAL" clId="{E2F86464-5FA0-466C-9775-4C19C5A357FA}" dt="2026-04-07T19:44:43.743" v="238" actId="700"/>
        <pc:sldMkLst>
          <pc:docMk/>
          <pc:sldMk cId="1771510596" sldId="1004"/>
        </pc:sldMkLst>
      </pc:sldChg>
      <pc:sldChg chg="add">
        <pc:chgData name="Marissa Krogmann" userId="d947f805-5955-4c43-a5c2-60811c714023" providerId="ADAL" clId="{E2F86464-5FA0-466C-9775-4C19C5A357FA}" dt="2026-04-07T19:45:01.758" v="241"/>
        <pc:sldMkLst>
          <pc:docMk/>
          <pc:sldMk cId="972099301" sldId="1005"/>
        </pc:sldMkLst>
      </pc:sldChg>
      <pc:sldChg chg="modSp add mod modClrScheme chgLayout">
        <pc:chgData name="Marissa Krogmann" userId="d947f805-5955-4c43-a5c2-60811c714023" providerId="ADAL" clId="{E2F86464-5FA0-466C-9775-4C19C5A357FA}" dt="2026-04-07T19:46:00.127" v="247" actId="1076"/>
        <pc:sldMkLst>
          <pc:docMk/>
          <pc:sldMk cId="2746294293" sldId="1006"/>
        </pc:sldMkLst>
        <pc:spChg chg="mod ord">
          <ac:chgData name="Marissa Krogmann" userId="d947f805-5955-4c43-a5c2-60811c714023" providerId="ADAL" clId="{E2F86464-5FA0-466C-9775-4C19C5A357FA}" dt="2026-04-07T19:45:58.395" v="246" actId="1076"/>
          <ac:spMkLst>
            <pc:docMk/>
            <pc:sldMk cId="2746294293" sldId="1006"/>
            <ac:spMk id="2" creationId="{0DF95BB9-0334-1159-18B8-970B87A9E0BE}"/>
          </ac:spMkLst>
        </pc:spChg>
        <pc:spChg chg="mod ord">
          <ac:chgData name="Marissa Krogmann" userId="d947f805-5955-4c43-a5c2-60811c714023" providerId="ADAL" clId="{E2F86464-5FA0-466C-9775-4C19C5A357FA}" dt="2026-04-07T19:46:00.127" v="247" actId="1076"/>
          <ac:spMkLst>
            <pc:docMk/>
            <pc:sldMk cId="2746294293" sldId="1006"/>
            <ac:spMk id="11" creationId="{E37E8904-E158-82CD-BD89-5DAC5B724A4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2F42E9-B429-7F47-8A95-0855803C08E2}" type="datetimeFigureOut">
              <a:rPr lang="en-US" smtClean="0"/>
              <a:t>4/7/2026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83666-7838-964F-98E8-13F3DBB30284}" type="slidenum">
              <a:rPr lang="en-US" smtClean="0"/>
              <a:t>‹#›</a:t>
            </a:fld>
            <a:endParaRPr lang="en-US"/>
          </a:p>
        </p:txBody>
      </p:sp>
    </p:spTree>
    <p:extLst>
      <p:ext uri="{BB962C8B-B14F-4D97-AF65-F5344CB8AC3E}">
        <p14:creationId xmlns:p14="http://schemas.microsoft.com/office/powerpoint/2010/main" val="20576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els.net/serving-others/missions/cross-cultural-outreach/"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lluminechurch.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hristalone.com/"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els.net/missionjourneys/"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666666"/>
                </a:solidFill>
                <a:effectLst/>
                <a:latin typeface="+mn-lt"/>
              </a:rPr>
              <a:t>At the 2021 Synod Convention, delegates enthusiastically approved a WELS Home Missions initiative to plant 100 home mission churches and enhance 75 ministries in 10 years beginning in 2023. During the same time, we want to support 75 enhancement grants to help existing congregations reach more souls, often in other cultures.</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a:t>
            </a:fld>
            <a:endParaRPr lang="en-US"/>
          </a:p>
        </p:txBody>
      </p:sp>
    </p:spTree>
    <p:extLst>
      <p:ext uri="{BB962C8B-B14F-4D97-AF65-F5344CB8AC3E}">
        <p14:creationId xmlns:p14="http://schemas.microsoft.com/office/powerpoint/2010/main" val="3964321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US" sz="1100" b="0" i="0" dirty="0">
                <a:solidFill>
                  <a:srgbClr val="666666"/>
                </a:solidFill>
                <a:effectLst/>
                <a:highlight>
                  <a:srgbClr val="FBFAF3"/>
                </a:highlight>
                <a:latin typeface="+mn-lt"/>
              </a:rPr>
              <a:t>District mission boards (DMBs) and home mission churches are supported by three home mission counselors. They work with the DMBs to find, evaluate, and develop new home mission locations. They also provide onsite assistance to home mission congregations and counseling and training to the new missionaries who are called to serve them. This support is crucial in guiding mission churches on the way to becoming self-supporting congregations. WELS Home Missions also works with three specialized mission counselors that assist congregations with Hispanic, Asian, and Campus Ministry outreach.</a:t>
            </a:r>
          </a:p>
          <a:p>
            <a:pPr algn="just" fontAlgn="base"/>
            <a:endParaRPr lang="en-US" sz="1100" b="0" i="0" dirty="0">
              <a:solidFill>
                <a:srgbClr val="666666"/>
              </a:solidFill>
              <a:effectLst/>
              <a:highlight>
                <a:srgbClr val="FBFAF3"/>
              </a:highlight>
              <a:latin typeface="+mn-lt"/>
            </a:endParaRPr>
          </a:p>
          <a:p>
            <a:pPr algn="just" fontAlgn="base"/>
            <a:r>
              <a:rPr lang="en-US" sz="1100" b="0" i="0" dirty="0">
                <a:solidFill>
                  <a:srgbClr val="666666"/>
                </a:solidFill>
                <a:effectLst/>
                <a:highlight>
                  <a:srgbClr val="FBFAF3"/>
                </a:highlight>
                <a:latin typeface="+mn-lt"/>
              </a:rPr>
              <a:t>Mission Counselors, top left to right then bottom left to right:</a:t>
            </a:r>
          </a:p>
          <a:p>
            <a:endParaRPr lang="en-US" sz="1100" b="0" i="0" dirty="0">
              <a:solidFill>
                <a:srgbClr val="000000"/>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Neil Birkholz, North American Asian Ministry Consultant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Matt Vogt, Mission Counselor,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Dan Lindner, Campus Ministry Mission Counselor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Tim Flunker, Hispanic Outreach Consultant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Nathan Strutz, Mission Counselor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Rev. Mark Birkholz, Mission Counselor</a:t>
            </a:r>
          </a:p>
        </p:txBody>
      </p:sp>
      <p:sp>
        <p:nvSpPr>
          <p:cNvPr id="4" name="Slide Number Placeholder 3"/>
          <p:cNvSpPr>
            <a:spLocks noGrp="1"/>
          </p:cNvSpPr>
          <p:nvPr>
            <p:ph type="sldNum" sz="quarter" idx="5"/>
          </p:nvPr>
        </p:nvSpPr>
        <p:spPr/>
        <p:txBody>
          <a:bodyPr/>
          <a:lstStyle/>
          <a:p>
            <a:fld id="{16783666-7838-964F-98E8-13F3DBB30284}" type="slidenum">
              <a:rPr lang="en-US" smtClean="0"/>
              <a:t>10</a:t>
            </a:fld>
            <a:endParaRPr lang="en-US"/>
          </a:p>
        </p:txBody>
      </p:sp>
    </p:spTree>
    <p:extLst>
      <p:ext uri="{BB962C8B-B14F-4D97-AF65-F5344CB8AC3E}">
        <p14:creationId xmlns:p14="http://schemas.microsoft.com/office/powerpoint/2010/main" val="3203281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rPr>
              <a:t>New church planters are not left to fend on their own! </a:t>
            </a:r>
            <a:endParaRPr lang="en-US" sz="1200" dirty="0"/>
          </a:p>
          <a:p>
            <a:endParaRPr lang="en-US" sz="1200" dirty="0"/>
          </a:p>
          <a:p>
            <a:r>
              <a:rPr lang="en-US" sz="1200" dirty="0"/>
              <a:t>A group of six home missionaries and other experienced church planters gathered together at Carbon Valley Lutheran Church in Firestone, Colo., for the Church Planter Intensive weekend July 23-27. </a:t>
            </a:r>
            <a:r>
              <a:rPr lang="en-US" sz="1800" b="0" i="0" dirty="0">
                <a:solidFill>
                  <a:srgbClr val="666666"/>
                </a:solidFill>
                <a:effectLst/>
                <a:latin typeface="lora" pitchFamily="2" charset="0"/>
              </a:rPr>
              <a:t>Experienced church planter Jared Oldenburg (Eternal Rock – Castle Rock, Colo.) developed the program and Home Missionary Matt Rothe (The Way – Fredericksburg, Va.) now leads the training. This extended weekend seminar encourages and equips pastors who are called to plant brand new home mission churches. </a:t>
            </a:r>
            <a:r>
              <a:rPr lang="en-US" sz="1200" dirty="0">
                <a:solidFill>
                  <a:srgbClr val="000000"/>
                </a:solidFill>
              </a:rPr>
              <a:t>The purpose of this event is to: </a:t>
            </a:r>
          </a:p>
          <a:p>
            <a:pPr defTabSz="931774">
              <a:defRPr/>
            </a:pPr>
            <a:endParaRPr lang="en-US" sz="1200" dirty="0">
              <a:solidFill>
                <a:srgbClr val="000000"/>
              </a:solidFill>
            </a:endParaRPr>
          </a:p>
          <a:p>
            <a:pPr marL="349415" indent="-349415">
              <a:buFont typeface="Arial" panose="020B0604020202020204" pitchFamily="34" charset="0"/>
              <a:buChar char="•"/>
            </a:pPr>
            <a:r>
              <a:rPr lang="en-US" sz="1200" dirty="0">
                <a:solidFill>
                  <a:srgbClr val="1E1919"/>
                </a:solidFill>
              </a:rPr>
              <a:t>Talk through church planting principals.</a:t>
            </a:r>
          </a:p>
          <a:p>
            <a:pPr marL="349415" indent="-349415">
              <a:buFont typeface="Arial" panose="020B0604020202020204" pitchFamily="34" charset="0"/>
              <a:buChar char="•"/>
            </a:pPr>
            <a:r>
              <a:rPr lang="en-US" sz="1200" dirty="0">
                <a:solidFill>
                  <a:srgbClr val="1E1919"/>
                </a:solidFill>
              </a:rPr>
              <a:t>Be a sounding board to new missionaries and their unique situations.</a:t>
            </a:r>
          </a:p>
          <a:p>
            <a:pPr marL="349415" indent="-349415">
              <a:buFont typeface="Arial" panose="020B0604020202020204" pitchFamily="34" charset="0"/>
              <a:buChar char="•"/>
            </a:pPr>
            <a:r>
              <a:rPr lang="en-US" sz="1200" dirty="0">
                <a:solidFill>
                  <a:srgbClr val="1E1919"/>
                </a:solidFill>
              </a:rPr>
              <a:t>Give the missionary a chance to think about</a:t>
            </a:r>
            <a:r>
              <a:rPr lang="en-US" sz="1200" i="1" dirty="0">
                <a:solidFill>
                  <a:srgbClr val="1E1919"/>
                </a:solidFill>
              </a:rPr>
              <a:t> all </a:t>
            </a:r>
            <a:r>
              <a:rPr lang="en-US" sz="1200" dirty="0">
                <a:solidFill>
                  <a:srgbClr val="1E1919"/>
                </a:solidFill>
              </a:rPr>
              <a:t>aspects of starting a church</a:t>
            </a:r>
          </a:p>
          <a:p>
            <a:pPr marL="349415" indent="-349415">
              <a:buFont typeface="Arial" panose="020B0604020202020204" pitchFamily="34" charset="0"/>
              <a:buChar char="•"/>
            </a:pPr>
            <a:r>
              <a:rPr lang="en-US" sz="1200" dirty="0">
                <a:solidFill>
                  <a:srgbClr val="1E1919"/>
                </a:solidFill>
              </a:rPr>
              <a:t>Encourage the missionary to make decisions and plans based on the core group, community and place God has placed him. In other words, don’t copy, but instead learn to lead intuitively.</a:t>
            </a:r>
          </a:p>
          <a:p>
            <a:pPr marL="349415" indent="-349415">
              <a:buFont typeface="Arial" panose="020B0604020202020204" pitchFamily="34" charset="0"/>
              <a:buChar char="•"/>
            </a:pPr>
            <a:r>
              <a:rPr lang="en-US" sz="1200" dirty="0">
                <a:solidFill>
                  <a:srgbClr val="1E1919"/>
                </a:solidFill>
              </a:rPr>
              <a:t>Help the missionary establish some big picture benchmarks/activities.</a:t>
            </a:r>
          </a:p>
          <a:p>
            <a:pPr marL="349415" indent="-349415">
              <a:buFont typeface="Arial" panose="020B0604020202020204" pitchFamily="34" charset="0"/>
              <a:buChar char="•"/>
            </a:pPr>
            <a:r>
              <a:rPr lang="en-US" sz="1200" dirty="0">
                <a:solidFill>
                  <a:srgbClr val="1E1919"/>
                </a:solidFill>
              </a:rPr>
              <a:t>Offer encouragement by openly sharing what it’s like to be a church planter</a:t>
            </a:r>
          </a:p>
          <a:p>
            <a:pPr marL="349415" indent="-349415">
              <a:buFont typeface="Arial" panose="020B0604020202020204" pitchFamily="34" charset="0"/>
              <a:buChar char="•"/>
            </a:pPr>
            <a:r>
              <a:rPr lang="en-US" sz="1200" dirty="0">
                <a:solidFill>
                  <a:srgbClr val="1E1919"/>
                </a:solidFill>
              </a:rPr>
              <a:t>Provide the opportunity for a new missionary to network with other missionaries.</a:t>
            </a:r>
            <a:endParaRPr lang="en-US" sz="1200" dirty="0">
              <a:solidFill>
                <a:srgbClr val="C00000"/>
              </a:solidFill>
              <a:ea typeface="Calibri" panose="020F0502020204030204" pitchFamily="34" charset="0"/>
              <a:cs typeface="Calibri" panose="020F0502020204030204" pitchFamily="34" charset="0"/>
            </a:endParaRPr>
          </a:p>
          <a:p>
            <a:pPr>
              <a:lnSpc>
                <a:spcPct val="107000"/>
              </a:lnSpc>
              <a:spcAft>
                <a:spcPts val="815"/>
              </a:spcAft>
            </a:pPr>
            <a:endParaRPr lang="en-US" sz="1200" dirty="0">
              <a:solidFill>
                <a:srgbClr val="C00000"/>
              </a:solidFill>
              <a:ea typeface="Calibri" panose="020F0502020204030204" pitchFamily="34" charset="0"/>
              <a:cs typeface="Calibri" panose="020F0502020204030204" pitchFamily="34" charset="0"/>
            </a:endParaRPr>
          </a:p>
          <a:p>
            <a:pPr algn="just" fontAlgn="base"/>
            <a:r>
              <a:rPr lang="en-US" sz="1800" b="0" i="0" dirty="0">
                <a:solidFill>
                  <a:srgbClr val="666666"/>
                </a:solidFill>
                <a:effectLst/>
                <a:latin typeface="lora" pitchFamily="2" charset="0"/>
              </a:rPr>
              <a:t>After the intensive, new church planters are paired with a coach from an established mission church to guide them for their first two years of launching a new church. Home Missionary Joel Schulz (Divine Savior – Delray Beach, Fla.) leads that portion of the program.</a:t>
            </a:r>
          </a:p>
          <a:p>
            <a:pPr algn="just" fontAlgn="base"/>
            <a:endParaRPr lang="en-US" sz="1800" b="0" i="0" dirty="0">
              <a:solidFill>
                <a:srgbClr val="666666"/>
              </a:solidFill>
              <a:effectLst/>
              <a:latin typeface="lora" pitchFamily="2" charset="0"/>
            </a:endParaRPr>
          </a:p>
          <a:p>
            <a:pPr algn="just" fontAlgn="base"/>
            <a:r>
              <a:rPr lang="en-US" sz="1800" b="0" i="0" dirty="0">
                <a:solidFill>
                  <a:srgbClr val="666666"/>
                </a:solidFill>
                <a:effectLst/>
                <a:latin typeface="lora" pitchFamily="2" charset="0"/>
              </a:rPr>
              <a:t>Both the Church Planter Intensive and the coaching program are sponsored and encouraged by WELS Home Missions.</a:t>
            </a:r>
          </a:p>
          <a:p>
            <a:pPr>
              <a:lnSpc>
                <a:spcPct val="107000"/>
              </a:lnSpc>
              <a:spcAft>
                <a:spcPts val="815"/>
              </a:spcAft>
            </a:pPr>
            <a:endParaRPr lang="en-US" sz="1200" dirty="0">
              <a:ea typeface="Calibri" panose="020F0502020204030204" pitchFamily="34" charset="0"/>
              <a:cs typeface="Times New Roman" panose="02020603050405020304" pitchFamily="18" charset="0"/>
            </a:endParaRPr>
          </a:p>
          <a:p>
            <a:pPr>
              <a:lnSpc>
                <a:spcPct val="107000"/>
              </a:lnSpc>
              <a:spcAft>
                <a:spcPts val="815"/>
              </a:spcAft>
            </a:pPr>
            <a:r>
              <a:rPr lang="en-US" sz="1200" dirty="0">
                <a:solidFill>
                  <a:srgbClr val="C00000"/>
                </a:solidFill>
                <a:ea typeface="Calibri" panose="020F0502020204030204" pitchFamily="34" charset="0"/>
                <a:cs typeface="Calibri" panose="020F0502020204030204" pitchFamily="34" charset="0"/>
              </a:rPr>
              <a:t>“As much as Church Planter Intensive was able to ground me, set our ministry on a good path, and send us out with valuable information, the coaching program is now my lifeline in an ongoing way. My coach is the most-accessible avenue to bounce ideas off, get input from, and help me grow as a pastor.” – Rev. Joe Lindloff, church planter in Marquette, Mich.</a:t>
            </a:r>
            <a:endParaRPr lang="en-US" sz="1200" dirty="0">
              <a:ea typeface="Calibri" panose="020F0502020204030204" pitchFamily="34" charset="0"/>
              <a:cs typeface="Times New Roman" panose="02020603050405020304" pitchFamily="18" charset="0"/>
            </a:endParaRPr>
          </a:p>
          <a:p>
            <a:endParaRPr lang="en-US" sz="1200" dirty="0"/>
          </a:p>
        </p:txBody>
      </p:sp>
      <p:sp>
        <p:nvSpPr>
          <p:cNvPr id="4" name="Slide Number Placeholder 3"/>
          <p:cNvSpPr>
            <a:spLocks noGrp="1"/>
          </p:cNvSpPr>
          <p:nvPr>
            <p:ph type="sldNum" sz="quarter" idx="5"/>
          </p:nvPr>
        </p:nvSpPr>
        <p:spPr/>
        <p:txBody>
          <a:bodyPr/>
          <a:lstStyle/>
          <a:p>
            <a:fld id="{16783666-7838-964F-98E8-13F3DBB30284}" type="slidenum">
              <a:rPr lang="en-US" smtClean="0"/>
              <a:t>11</a:t>
            </a:fld>
            <a:endParaRPr lang="en-US"/>
          </a:p>
        </p:txBody>
      </p:sp>
    </p:spTree>
    <p:extLst>
      <p:ext uri="{BB962C8B-B14F-4D97-AF65-F5344CB8AC3E}">
        <p14:creationId xmlns:p14="http://schemas.microsoft.com/office/powerpoint/2010/main" val="2331754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lato" panose="020F0502020204030203" pitchFamily="34" charset="0"/>
              </a:rPr>
              <a:t>WELS Missions welcomed Mark Gabb as the new administrator for WELS Home Missions. Gabb began serving in this role in January 2024 following a vacancy in the position since spring 2022, when previous administrator Keith Free accepted a call to parish ministry. Gabb was formally installed as the Home Missions administrator Wed., Jan. 31, at the WELS Center for Mission and Ministry weekly chapel service. Gabb is not new to the work of WELS Home Missions. He has served as a member of the Board for Home Missions for ten years and as chairman for three, taking on additional leadership responsibilities during the vacancy.</a:t>
            </a:r>
          </a:p>
        </p:txBody>
      </p:sp>
      <p:sp>
        <p:nvSpPr>
          <p:cNvPr id="4" name="Slide Number Placeholder 3"/>
          <p:cNvSpPr>
            <a:spLocks noGrp="1"/>
          </p:cNvSpPr>
          <p:nvPr>
            <p:ph type="sldNum" sz="quarter" idx="5"/>
          </p:nvPr>
        </p:nvSpPr>
        <p:spPr/>
        <p:txBody>
          <a:bodyPr/>
          <a:lstStyle/>
          <a:p>
            <a:fld id="{16783666-7838-964F-98E8-13F3DBB30284}" type="slidenum">
              <a:rPr lang="en-US" smtClean="0"/>
              <a:t>12</a:t>
            </a:fld>
            <a:endParaRPr lang="en-US"/>
          </a:p>
        </p:txBody>
      </p:sp>
    </p:spTree>
    <p:extLst>
      <p:ext uri="{BB962C8B-B14F-4D97-AF65-F5344CB8AC3E}">
        <p14:creationId xmlns:p14="http://schemas.microsoft.com/office/powerpoint/2010/main" val="3934839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243342"/>
                </a:solidFill>
                <a:effectLst/>
                <a:latin typeface="+mn-lt"/>
              </a:rPr>
              <a:t>No community is the same. No core group is the same. No soul is the same. But we know that all people have the same need for a Savior from sin. Those differences mean that no home mission church starts the same way or follows the same path to maturity. However, we pray that all WELS home mission churches contribute in their own unique way to the ultimate outcome: winning souls for Jesus through the proclamation of the gospel.</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13</a:t>
            </a:fld>
            <a:endParaRPr lang="en-US"/>
          </a:p>
        </p:txBody>
      </p:sp>
    </p:spTree>
    <p:extLst>
      <p:ext uri="{BB962C8B-B14F-4D97-AF65-F5344CB8AC3E}">
        <p14:creationId xmlns:p14="http://schemas.microsoft.com/office/powerpoint/2010/main" val="7917830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Where it all begins. </a:t>
            </a:r>
          </a:p>
          <a:p>
            <a:endParaRPr lang="en-US" sz="11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mn-lt"/>
                <a:ea typeface="Arial" charset="0"/>
                <a:cs typeface="Arial" charset="0"/>
              </a:rPr>
              <a:t>When an area with possible mission potential is identified, the local WELS members work with their DMB and mission counselor to survey the area. They look at demographic data, explore the area, and conduct personal interviews with community members, local government leaders, other church leaders, etc. At that point they determine if the mission location is a viable option and begin to document potential mission strategies.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1"/>
              </a:solidFill>
              <a:latin typeface="+mn-lt"/>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mn-lt"/>
                <a:ea typeface="Arial" charset="0"/>
                <a:cs typeface="Arial" charset="0"/>
              </a:rPr>
              <a:t>At the same time, attention is given to “planting a mission mindset to plant missions”. The core group meets for evangelism/mission-themed Bible studies, they often participate in evangelism training by Praise and Proclaim, and they begin diving into community outreach events to begin making a name for themselves in the community and to practice their personal evangelism.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bg1"/>
              </a:solidFill>
              <a:latin typeface="+mn-lt"/>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mn-lt"/>
                <a:ea typeface="Arial" charset="0"/>
                <a:cs typeface="Arial" charset="0"/>
              </a:rPr>
              <a:t>Once ready, the core group will work with their DMB and mission counselor to begin developing their new start request and full ministry plan. </a:t>
            </a:r>
          </a:p>
        </p:txBody>
      </p:sp>
      <p:sp>
        <p:nvSpPr>
          <p:cNvPr id="4" name="Slide Number Placeholder 3"/>
          <p:cNvSpPr>
            <a:spLocks noGrp="1"/>
          </p:cNvSpPr>
          <p:nvPr>
            <p:ph type="sldNum" sz="quarter" idx="5"/>
          </p:nvPr>
        </p:nvSpPr>
        <p:spPr/>
        <p:txBody>
          <a:bodyPr/>
          <a:lstStyle/>
          <a:p>
            <a:fld id="{16783666-7838-964F-98E8-13F3DBB30284}" type="slidenum">
              <a:rPr lang="en-US" smtClean="0"/>
              <a:t>14</a:t>
            </a:fld>
            <a:endParaRPr lang="en-US"/>
          </a:p>
        </p:txBody>
      </p:sp>
    </p:spTree>
    <p:extLst>
      <p:ext uri="{BB962C8B-B14F-4D97-AF65-F5344CB8AC3E}">
        <p14:creationId xmlns:p14="http://schemas.microsoft.com/office/powerpoint/2010/main" val="1924750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666666"/>
                </a:solidFill>
                <a:effectLst/>
                <a:latin typeface="+mn-lt"/>
              </a:rPr>
              <a:t>View our interactive Google map found at wels100in10.net to see where your district mission board is exploring outreach in your district. Anything in “blue” indicates an exploratory mission. District mission boards and mission counselors work with exploratory missions to develop a core group of members and begin Bible study and initial outreach before coming to the Board for Home Missions for official home mission status. These missions are not currently approved but are preparing the groundwork needed for their formal ministry request to the Board for Home Missions. Each request is thoroughly vetted and either prioritized, deferred, or denied. Prioritized requests are authorized as funding is available. Please note that there might be some exploratory missions on this list that will not end up receiving home mission status after the review process.</a:t>
            </a:r>
          </a:p>
        </p:txBody>
      </p:sp>
      <p:sp>
        <p:nvSpPr>
          <p:cNvPr id="4" name="Slide Number Placeholder 3"/>
          <p:cNvSpPr>
            <a:spLocks noGrp="1"/>
          </p:cNvSpPr>
          <p:nvPr>
            <p:ph type="sldNum" sz="quarter" idx="5"/>
          </p:nvPr>
        </p:nvSpPr>
        <p:spPr/>
        <p:txBody>
          <a:bodyPr/>
          <a:lstStyle/>
          <a:p>
            <a:fld id="{16783666-7838-964F-98E8-13F3DBB30284}" type="slidenum">
              <a:rPr lang="en-US" smtClean="0"/>
              <a:t>15</a:t>
            </a:fld>
            <a:endParaRPr lang="en-US"/>
          </a:p>
        </p:txBody>
      </p:sp>
    </p:spTree>
    <p:extLst>
      <p:ext uri="{BB962C8B-B14F-4D97-AF65-F5344CB8AC3E}">
        <p14:creationId xmlns:p14="http://schemas.microsoft.com/office/powerpoint/2010/main" val="4148146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solidFill>
                  <a:schemeClr val="bg1"/>
                </a:solidFill>
                <a:latin typeface="+mn-lt"/>
                <a:ea typeface="Arial" charset="0"/>
                <a:cs typeface="Arial" charset="0"/>
              </a:rPr>
              <a:t>The District Mission Board (DMB) and mission counselor works with potential home missions to develop a new start ministry request that gets submitted to the WELS Board for Home Missions (BHM). </a:t>
            </a:r>
            <a:endParaRPr lang="en-US" sz="1100" b="0" i="0" dirty="0">
              <a:solidFill>
                <a:srgbClr val="333333"/>
              </a:solidFill>
              <a:effectLst/>
              <a:latin typeface="+mn-lt"/>
            </a:endParaRPr>
          </a:p>
          <a:p>
            <a:endParaRPr lang="en-US" sz="1100" b="0" i="0" dirty="0">
              <a:solidFill>
                <a:srgbClr val="333333"/>
              </a:solidFill>
              <a:effectLst/>
              <a:latin typeface="+mn-lt"/>
            </a:endParaRPr>
          </a:p>
          <a:p>
            <a:r>
              <a:rPr lang="en-US" sz="1100" b="0" i="0" dirty="0">
                <a:solidFill>
                  <a:srgbClr val="333333"/>
                </a:solidFill>
                <a:effectLst/>
                <a:latin typeface="+mn-lt"/>
              </a:rPr>
              <a:t>A new start </a:t>
            </a:r>
            <a:r>
              <a:rPr lang="en-US" sz="1100" dirty="0">
                <a:latin typeface="+mn-lt"/>
              </a:rPr>
              <a:t>ministry request takes quite a bit of time and is quite comprehensive. Some of the things required include:</a:t>
            </a:r>
          </a:p>
          <a:p>
            <a:endParaRPr lang="en-US" sz="1100" dirty="0">
              <a:latin typeface="+mn-lt"/>
            </a:endParaRPr>
          </a:p>
          <a:p>
            <a:pPr marL="171450" indent="-171450">
              <a:buFont typeface="Arial" panose="020B0604020202020204" pitchFamily="34" charset="0"/>
              <a:buChar char="•"/>
            </a:pPr>
            <a:r>
              <a:rPr lang="en-US" sz="1100" dirty="0">
                <a:latin typeface="+mn-lt"/>
              </a:rPr>
              <a:t>A full ministry plan, including a proposed timeline for the first year of ministry, community engagement strategies, and specific outreach opportunities</a:t>
            </a:r>
          </a:p>
          <a:p>
            <a:pPr marL="171450" indent="-171450">
              <a:buFont typeface="Arial" panose="020B0604020202020204" pitchFamily="34" charset="0"/>
              <a:buChar char="•"/>
            </a:pPr>
            <a:r>
              <a:rPr lang="en-US" sz="1100" dirty="0">
                <a:latin typeface="+mn-lt"/>
              </a:rPr>
              <a:t>Defined core group: who will be assisting this effort and the spiritual and ministry gifts that each person brings to the mission</a:t>
            </a:r>
          </a:p>
          <a:p>
            <a:pPr marL="171450" indent="-171450">
              <a:buFont typeface="Arial" panose="020B0604020202020204" pitchFamily="34" charset="0"/>
              <a:buChar char="•"/>
            </a:pPr>
            <a:r>
              <a:rPr lang="en-US" sz="1100" dirty="0">
                <a:latin typeface="+mn-lt"/>
              </a:rPr>
              <a:t>Potential temporary worship and/or office space options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solidFill>
                  <a:srgbClr val="000000"/>
                </a:solidFill>
                <a:effectLst/>
                <a:latin typeface="+mn-lt"/>
              </a:rPr>
              <a:t>A 12-year subsidy projection form with budget for the first three years, including an estimate of future land/construction costs.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000000"/>
                </a:solidFill>
                <a:effectLst/>
                <a:latin typeface="+mn-lt"/>
              </a:rPr>
              <a:t>One a new home missionary is called/assigned, he works with the core group to perfect their ministry and outreach plan and pick a name for their new church.</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16</a:t>
            </a:fld>
            <a:endParaRPr lang="en-US"/>
          </a:p>
        </p:txBody>
      </p:sp>
    </p:spTree>
    <p:extLst>
      <p:ext uri="{BB962C8B-B14F-4D97-AF65-F5344CB8AC3E}">
        <p14:creationId xmlns:p14="http://schemas.microsoft.com/office/powerpoint/2010/main" val="1885144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At its spring meeting, the WELS Board for Home Missions approved </a:t>
            </a:r>
            <a:r>
              <a:rPr lang="en-US" sz="1200" b="1" i="0" kern="1200" dirty="0">
                <a:solidFill>
                  <a:schemeClr val="tx1"/>
                </a:solidFill>
                <a:effectLst/>
                <a:latin typeface="+mn-lt"/>
                <a:ea typeface="+mn-ea"/>
                <a:cs typeface="+mn-cs"/>
              </a:rPr>
              <a:t>three new mission starts,</a:t>
            </a:r>
            <a:r>
              <a:rPr lang="en-US" sz="1200" b="0" i="0" kern="1200" dirty="0">
                <a:solidFill>
                  <a:schemeClr val="tx1"/>
                </a:solidFill>
                <a:effectLst/>
                <a:latin typeface="+mn-lt"/>
                <a:ea typeface="+mn-ea"/>
                <a:cs typeface="+mn-cs"/>
              </a:rPr>
              <a:t> continuing its work of bringing the gospel to growing communities across the United States while navigating ongoing financial and manpower challenges.</a:t>
            </a:r>
            <a:endParaRPr lang="en-US" sz="1100" b="0" i="0" dirty="0">
              <a:solidFill>
                <a:srgbClr val="333333"/>
              </a:solidFill>
              <a:effectLst/>
              <a:highlight>
                <a:srgbClr val="FFFFFF"/>
              </a:highlight>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17</a:t>
            </a:fld>
            <a:endParaRPr lang="en-US"/>
          </a:p>
        </p:txBody>
      </p:sp>
    </p:spTree>
    <p:extLst>
      <p:ext uri="{BB962C8B-B14F-4D97-AF65-F5344CB8AC3E}">
        <p14:creationId xmlns:p14="http://schemas.microsoft.com/office/powerpoint/2010/main" val="3433610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Located about 25 miles east of Austin, Bastrop is experiencing rapid growth fueled by new residential development and expanding economic activity. Major employers now headquartered in Bastrop, including X and Starlink, have drawn new families to the area. As Bastrop continues to expand, many residents lack church connections, and a confessional Lutheran presence remains limited. Members of Holy Word in Austin, Texas, have formed a committed core group that has been meeting regularly, engaging the community through service and outreach, and building relationships with residents. Bastrop presents a timely opportunity for a new Home Mission start.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Fast facts:</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Bastrop County’s population has grown by more than 15 percent since 2020. Large master‑planned developments continue to add thousands of new homes.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 committed core group from Holy Word in Austin has been meeting regularly since mid‑2025, using the name 7:37 Ministry during the early stages of outreach. The name connects Jesus’ invitation in John 7:37, “Let anyone who is thirsty come to me and drink,” with the local 737 area code.</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Core group members have actively engaged the community through service partnerships with the Bastrop Food Pantry, outreach booths at local events, neighborhood activities within large residential developments, and door‑to‑door food canvassing, building relationships that have led to ongoing conversations and growing interest.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18</a:t>
            </a:fld>
            <a:endParaRPr lang="en-US"/>
          </a:p>
        </p:txBody>
      </p:sp>
    </p:spTree>
    <p:extLst>
      <p:ext uri="{BB962C8B-B14F-4D97-AF65-F5344CB8AC3E}">
        <p14:creationId xmlns:p14="http://schemas.microsoft.com/office/powerpoint/2010/main" val="3861258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D5B18-1F93-5377-3D74-80EB11B7B9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8604F-A5F6-FB8C-895F-4B0B14DB9E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90B9C-6813-98DA-D0E4-3C933D909081}"/>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Greeneville, Tenn., is a growing community positioned between the Johnson City/Kingsport/Bristol metro area and Knoxville. While the area reflects strong Bible Belt culture and openness to conversations about faith, currently no confessional Lutheran church serves the community. A committed core group, supported by nearby WELS congregations in Johnson City and Morristown, has been meeting regularly and actively engaging with the community. Greeneville represents an opportunity to establish a confessional Lutheran presence in a community where none currently exists.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Fast facts:</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Greeneville serves a county population of approximately 70,000 people, functioning as a regional hub for surrounding rural communities.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The nearest WELS congregations are located 33–35 miles away in Johnson City and Morristown.</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 core group of 14 people has been meeting regularly and has already hosted public worship services, drawing more than 40 people to its first service (pictured) and averaging mid‑20s attendance at subsequent gatherings.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Outreach efforts have included door‑to‑door canvassing, participation in community events, and local advertising, resulting in nine new families added to the prospect list and multiple repeat worship visitors.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03F420D-EAF7-44F5-DF9E-BE3070553645}"/>
              </a:ext>
            </a:extLst>
          </p:cNvPr>
          <p:cNvSpPr>
            <a:spLocks noGrp="1"/>
          </p:cNvSpPr>
          <p:nvPr>
            <p:ph type="sldNum" sz="quarter" idx="5"/>
          </p:nvPr>
        </p:nvSpPr>
        <p:spPr/>
        <p:txBody>
          <a:bodyPr/>
          <a:lstStyle/>
          <a:p>
            <a:fld id="{16783666-7838-964F-98E8-13F3DBB30284}" type="slidenum">
              <a:rPr lang="en-US" smtClean="0"/>
              <a:t>19</a:t>
            </a:fld>
            <a:endParaRPr lang="en-US"/>
          </a:p>
        </p:txBody>
      </p:sp>
    </p:spTree>
    <p:extLst>
      <p:ext uri="{BB962C8B-B14F-4D97-AF65-F5344CB8AC3E}">
        <p14:creationId xmlns:p14="http://schemas.microsoft.com/office/powerpoint/2010/main" val="1797714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highlight>
                  <a:srgbClr val="FFFFFF"/>
                </a:highlight>
                <a:latin typeface="+mn-lt"/>
                <a:ea typeface="+mn-ea"/>
                <a:cs typeface="+mn-cs"/>
              </a:rPr>
              <a:t>WELS Home Missions is blessed to plant churches and assist mission-minded congregations across North America. Home Missions currently supports 151 congregations with financial subsidy or district mission board/mission counselor assistance, with 30 of those being </a:t>
            </a:r>
            <a:r>
              <a:rPr lang="en-US" sz="1200" b="0" i="0" u="none" strike="noStrike" kern="1200" dirty="0">
                <a:solidFill>
                  <a:schemeClr val="tx1"/>
                </a:solidFill>
                <a:effectLst/>
                <a:highlight>
                  <a:srgbClr val="FFFFFF"/>
                </a:highlight>
                <a:latin typeface="+mn-lt"/>
                <a:ea typeface="+mn-ea"/>
                <a:cs typeface="+mn-cs"/>
                <a:hlinkClick r:id="rId3"/>
              </a:rPr>
              <a:t>cross-cultural</a:t>
            </a:r>
            <a:r>
              <a:rPr lang="en-US" sz="1200" b="0" i="0" kern="1200" dirty="0">
                <a:solidFill>
                  <a:schemeClr val="tx1"/>
                </a:solidFill>
                <a:effectLst/>
                <a:highlight>
                  <a:srgbClr val="FFFFFF"/>
                </a:highlight>
                <a:latin typeface="+mn-lt"/>
                <a:ea typeface="+mn-ea"/>
                <a:cs typeface="+mn-cs"/>
              </a:rPr>
              <a:t> mission congregations. Home Missions also provides nearly 50 campus ministries with financial support, while assisting hundreds of other congregations that serve college students around the United States and Canada.</a:t>
            </a:r>
            <a:endParaRPr lang="en-US" sz="11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2</a:t>
            </a:fld>
            <a:endParaRPr lang="en-US"/>
          </a:p>
        </p:txBody>
      </p:sp>
    </p:spTree>
    <p:extLst>
      <p:ext uri="{BB962C8B-B14F-4D97-AF65-F5344CB8AC3E}">
        <p14:creationId xmlns:p14="http://schemas.microsoft.com/office/powerpoint/2010/main" val="3724682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847D4-6B7F-1796-E640-DA3931C9D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E1DA7-A9B5-80CC-4941-74692A624D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252EF-7563-5926-2F4F-EF858A3DE426}"/>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North Marana is one of the fastest growing areas in the Tucson metro area, now home to more than 60,000 residents. A new mission effort—known locally as Mission Marana—is already active in the community, with a committed core group that gathers for Bible study and regularly serves at local events across North Marana. With strong local leadership and a clear focus on serving before being served, this new mission is positioned to grow alongside a rapidly expanding population of young families.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Fast facts:</a:t>
            </a:r>
            <a:endParaRPr lang="en-US" sz="1200" b="0" i="0" kern="1200" dirty="0">
              <a:solidFill>
                <a:schemeClr val="tx1"/>
              </a:solidFill>
              <a:effectLst/>
              <a:latin typeface="+mn-lt"/>
              <a:ea typeface="+mn-ea"/>
              <a:cs typeface="+mn-cs"/>
            </a:endParaRP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A strong core group of 20–25 people has been meeting regularly since fall 2024 for Bible study, outreach, and mission planning.</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Through service at local events such as Founders Day, Movies in the Park, food drives, and holiday festivals, Mission Marana has built community trust and developed a prospect list of more than 150 contacts.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Nearby WELS congregations are actively supporting the effort, including a four-year financial commitment from Shepherd of the Hills.</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Plans are in place to begin public worship services in 2027.</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6E4B8C2-C1F1-2855-9993-AC5B0DF5D1B0}"/>
              </a:ext>
            </a:extLst>
          </p:cNvPr>
          <p:cNvSpPr>
            <a:spLocks noGrp="1"/>
          </p:cNvSpPr>
          <p:nvPr>
            <p:ph type="sldNum" sz="quarter" idx="5"/>
          </p:nvPr>
        </p:nvSpPr>
        <p:spPr/>
        <p:txBody>
          <a:bodyPr/>
          <a:lstStyle/>
          <a:p>
            <a:fld id="{16783666-7838-964F-98E8-13F3DBB30284}" type="slidenum">
              <a:rPr lang="en-US" smtClean="0"/>
              <a:t>20</a:t>
            </a:fld>
            <a:endParaRPr lang="en-US"/>
          </a:p>
        </p:txBody>
      </p:sp>
    </p:spTree>
    <p:extLst>
      <p:ext uri="{BB962C8B-B14F-4D97-AF65-F5344CB8AC3E}">
        <p14:creationId xmlns:p14="http://schemas.microsoft.com/office/powerpoint/2010/main" val="3283985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73174-B6AA-F76C-E1DC-67B4456709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4EDA67-A3BC-D863-2D60-8171430DC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AF68DC-3AE3-FA8E-B992-66DE074A82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addition to the new mission starts, the board approved three Home Missions enhancement grants.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highlight>
                <a:srgbClr val="FFFFFF"/>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Good Shepherd, Holmen, Wis.: </a:t>
            </a:r>
            <a:r>
              <a:rPr lang="en-US" sz="1200" b="0" i="0" kern="1200" dirty="0">
                <a:solidFill>
                  <a:schemeClr val="tx1"/>
                </a:solidFill>
                <a:effectLst/>
                <a:latin typeface="+mn-lt"/>
                <a:ea typeface="+mn-ea"/>
                <a:cs typeface="+mn-cs"/>
              </a:rPr>
              <a:t>Good Shepherd is a thriving congregation serving the fast-growing community of Holmen, just north of La Crosse, Wis. With a strong culture of outreach, regular door-to-door engagement, and a visible presence at community events, the congregation continues to connect with new families moving into the area. Little Lamb Preschool has become one of Good Shepherd’s most effective ministry bridges, regularly introducing unchurched families to the gospel. A short-term Home Missions enhancement grant will support the calling of a staff minister to build on that momentum, strengthen follow-up and discipleship, and help the congregation keep pace with growth.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highlight>
                <a:srgbClr val="FFFFFF"/>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Mount Olive, St. Paul, Minn.: </a:t>
            </a:r>
            <a:r>
              <a:rPr lang="en-US" sz="1200" b="0" i="0" kern="1200" dirty="0">
                <a:solidFill>
                  <a:schemeClr val="tx1"/>
                </a:solidFill>
                <a:effectLst/>
                <a:latin typeface="+mn-lt"/>
                <a:ea typeface="+mn-ea"/>
                <a:cs typeface="+mn-cs"/>
              </a:rPr>
              <a:t>Mount Olive is a historic congregation located between downtown Minneapolis and St. Paul, Minn., in a highly populated urban neighborhood. With a debt-free facility and a creative, mission-minded core group, Mount Olive is uniquely positioned to serve as a healthy WELS presence in the urban core. Lay leaders have long been involved with other WELS churches, including a Merge for Mission effort, while continuing to invest locally in worship, children’s ministry, and community engagement. This enhancement grant will support a full-time pastor who will build on existing momentum as Mount Olive grows as a vibrant city church reaching people across the Twin Cities.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highlight>
                <a:srgbClr val="FFFFFF"/>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highlight>
                  <a:srgbClr val="FFFFFF"/>
                </a:highlight>
                <a:latin typeface="+mn-lt"/>
                <a:ea typeface="+mn-ea"/>
                <a:cs typeface="+mn-cs"/>
              </a:rPr>
              <a:t>Resurrection, Chesapeake, Va.: </a:t>
            </a:r>
            <a:r>
              <a:rPr lang="en-US" sz="1200" b="0" i="0" kern="1200" dirty="0">
                <a:solidFill>
                  <a:schemeClr val="tx1"/>
                </a:solidFill>
                <a:effectLst/>
                <a:highlight>
                  <a:srgbClr val="FFFFFF"/>
                </a:highlight>
                <a:latin typeface="+mn-lt"/>
                <a:ea typeface="+mn-ea"/>
                <a:cs typeface="+mn-cs"/>
              </a:rPr>
              <a:t>Resurrection Lutheran Church is an established congregation with a highly visible campus in Chesapeake, Va.—one of the state’s largest and fastest growing cities. In recent years, the congregation has regained momentum under the leadership of a retiring pastor who helped strengthen worship life, stewardship, and outreach. A Home Missions enhancement grant will provide a short-term bridge as Resurrection calls a new pastor, allowing the congregation to build on that progress and continue reaching its community with the gospel.</a:t>
            </a:r>
            <a:endParaRPr lang="en-US" sz="1200" b="1" i="0" dirty="0">
              <a:solidFill>
                <a:srgbClr val="333333"/>
              </a:solidFill>
              <a:effectLst/>
              <a:highlight>
                <a:srgbClr val="FFFFFF"/>
              </a:highlight>
              <a:latin typeface="+mn-lt"/>
            </a:endParaRPr>
          </a:p>
        </p:txBody>
      </p:sp>
      <p:sp>
        <p:nvSpPr>
          <p:cNvPr id="4" name="Slide Number Placeholder 3">
            <a:extLst>
              <a:ext uri="{FF2B5EF4-FFF2-40B4-BE49-F238E27FC236}">
                <a16:creationId xmlns:a16="http://schemas.microsoft.com/office/drawing/2014/main" id="{B0887A5D-7E0B-0F34-E1B3-703F11CF7519}"/>
              </a:ext>
            </a:extLst>
          </p:cNvPr>
          <p:cNvSpPr>
            <a:spLocks noGrp="1"/>
          </p:cNvSpPr>
          <p:nvPr>
            <p:ph type="sldNum" sz="quarter" idx="5"/>
          </p:nvPr>
        </p:nvSpPr>
        <p:spPr/>
        <p:txBody>
          <a:bodyPr/>
          <a:lstStyle/>
          <a:p>
            <a:fld id="{16783666-7838-964F-98E8-13F3DBB30284}" type="slidenum">
              <a:rPr lang="en-US" smtClean="0"/>
              <a:t>21</a:t>
            </a:fld>
            <a:endParaRPr lang="en-US"/>
          </a:p>
        </p:txBody>
      </p:sp>
    </p:spTree>
    <p:extLst>
      <p:ext uri="{BB962C8B-B14F-4D97-AF65-F5344CB8AC3E}">
        <p14:creationId xmlns:p14="http://schemas.microsoft.com/office/powerpoint/2010/main" val="615188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E90F7-D751-D948-E738-2A2BAFB3FF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176632-99ED-A242-C3EE-310AE33EB8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8A549D-4C56-F7E4-0F61-77941CC9631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 Sept. 18-19, WELS Board for Home Missions approved seven new mission starts toward the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synodwide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100 Missions in 10 Years initiative. This is thanks to the generous gifts received over the past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333333"/>
              </a:solidFill>
              <a:effectLst/>
              <a:highlight>
                <a:srgbClr val="FFFFFF"/>
              </a:highlight>
              <a:latin typeface="+mn-lt"/>
            </a:endParaRPr>
          </a:p>
        </p:txBody>
      </p:sp>
      <p:sp>
        <p:nvSpPr>
          <p:cNvPr id="4" name="Slide Number Placeholder 3">
            <a:extLst>
              <a:ext uri="{FF2B5EF4-FFF2-40B4-BE49-F238E27FC236}">
                <a16:creationId xmlns:a16="http://schemas.microsoft.com/office/drawing/2014/main" id="{B98FB7B0-205E-8653-1D18-3FE8235D7E1A}"/>
              </a:ext>
            </a:extLst>
          </p:cNvPr>
          <p:cNvSpPr>
            <a:spLocks noGrp="1"/>
          </p:cNvSpPr>
          <p:nvPr>
            <p:ph type="sldNum" sz="quarter" idx="5"/>
          </p:nvPr>
        </p:nvSpPr>
        <p:spPr/>
        <p:txBody>
          <a:bodyPr/>
          <a:lstStyle/>
          <a:p>
            <a:fld id="{16783666-7838-964F-98E8-13F3DBB30284}" type="slidenum">
              <a:rPr lang="en-US" smtClean="0"/>
              <a:t>22</a:t>
            </a:fld>
            <a:endParaRPr lang="en-US"/>
          </a:p>
        </p:txBody>
      </p:sp>
    </p:spTree>
    <p:extLst>
      <p:ext uri="{BB962C8B-B14F-4D97-AF65-F5344CB8AC3E}">
        <p14:creationId xmlns:p14="http://schemas.microsoft.com/office/powerpoint/2010/main" val="3780515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7B5B5-A53E-1894-4348-802E6BCE83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F62AE-FE2A-903A-A469-5872A69E8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02950B-2610-B357-8C65-8ED965F11BA0}"/>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dirty="0">
                <a:effectLst/>
                <a:latin typeface="+mn-lt"/>
                <a:ea typeface="Calibri" panose="020F0502020204030204" pitchFamily="34" charset="0"/>
                <a:cs typeface="Calibri" panose="020F0502020204030204" pitchFamily="34" charset="0"/>
              </a:rPr>
              <a:t>Located just east of Eau Claire, Altoona is one of the fastest-growing communities in western Wisconsin. With a population nearing 10,000 and projected to grow by 3 percent annually, Altoona attracts young families, professionals, and retirees seeking a small-town feel with access to urban amenities. The Western Wisconsin District Mission Board has been working closely with a core group from St. Mark in Eau Claire since early 2023. This group has been active hosting community events, launching monthly devotional services, and building a growing prospect list. With strong local support, a clear ministry plan, and a heart for outreach, the Altoona mission is poised to bring the gospel to a community eager for connection and truth.</a:t>
            </a:r>
            <a:endParaRPr lang="en-US" sz="1100" dirty="0">
              <a:effectLst/>
              <a:latin typeface="+mn-lt"/>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68684BDE-424C-ABAA-D9A9-4210054F2C9C}"/>
              </a:ext>
            </a:extLst>
          </p:cNvPr>
          <p:cNvSpPr>
            <a:spLocks noGrp="1"/>
          </p:cNvSpPr>
          <p:nvPr>
            <p:ph type="sldNum" sz="quarter" idx="5"/>
          </p:nvPr>
        </p:nvSpPr>
        <p:spPr/>
        <p:txBody>
          <a:bodyPr/>
          <a:lstStyle/>
          <a:p>
            <a:fld id="{16783666-7838-964F-98E8-13F3DBB30284}" type="slidenum">
              <a:rPr lang="en-US" smtClean="0"/>
              <a:t>23</a:t>
            </a:fld>
            <a:endParaRPr lang="en-US"/>
          </a:p>
        </p:txBody>
      </p:sp>
    </p:spTree>
    <p:extLst>
      <p:ext uri="{BB962C8B-B14F-4D97-AF65-F5344CB8AC3E}">
        <p14:creationId xmlns:p14="http://schemas.microsoft.com/office/powerpoint/2010/main" val="1427204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100CE-D770-49BC-3066-A87F60F74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E98AC4-857B-538D-9D37-BACB873984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2FA610-48E9-70EC-8C44-2158AFC0CD6C}"/>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As one of the largest metro areas in the United States without a WELS church, Buffalo presents a unique and urgent opportunity for gospel outreach. The target area—Kenmore, North Buffalo, and Tonawanda—has about 95,000 residents within a 2-mile radius. A dedicated core group has begun gathering for Bible study and outreach, laying the groundwork for a new church plant. With Buffalo’s affordable housing, expanding job market, and a population eager for spiritual connection, the mission team is excited to build relationships and share the hope of Christ with the community.</a:t>
            </a:r>
          </a:p>
        </p:txBody>
      </p:sp>
      <p:sp>
        <p:nvSpPr>
          <p:cNvPr id="4" name="Slide Number Placeholder 3">
            <a:extLst>
              <a:ext uri="{FF2B5EF4-FFF2-40B4-BE49-F238E27FC236}">
                <a16:creationId xmlns:a16="http://schemas.microsoft.com/office/drawing/2014/main" id="{AAB58721-47FE-A17C-E7B8-286B90657A96}"/>
              </a:ext>
            </a:extLst>
          </p:cNvPr>
          <p:cNvSpPr>
            <a:spLocks noGrp="1"/>
          </p:cNvSpPr>
          <p:nvPr>
            <p:ph type="sldNum" sz="quarter" idx="5"/>
          </p:nvPr>
        </p:nvSpPr>
        <p:spPr/>
        <p:txBody>
          <a:bodyPr/>
          <a:lstStyle/>
          <a:p>
            <a:fld id="{16783666-7838-964F-98E8-13F3DBB30284}" type="slidenum">
              <a:rPr lang="en-US" smtClean="0"/>
              <a:t>24</a:t>
            </a:fld>
            <a:endParaRPr lang="en-US"/>
          </a:p>
        </p:txBody>
      </p:sp>
    </p:spTree>
    <p:extLst>
      <p:ext uri="{BB962C8B-B14F-4D97-AF65-F5344CB8AC3E}">
        <p14:creationId xmlns:p14="http://schemas.microsoft.com/office/powerpoint/2010/main" val="1499708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B7E96-4C2A-5F55-C108-2B1D5FB510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A21BC-D5CD-7928-52A0-7245C63B7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2DAAC0-99AC-67EB-8B47-577A977CF62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Naples, consistently ranked among the best places to live and retire in the United States, is experiencing rapid growth and demographic change. The district mission board and mission counselor have made multiple visits—talking with locals, meeting community leaders, and learning about the area’s needs. A significant portion of residents are unchurched and eager for spiritual connection. With strong financial support and a clear plan, the mission is ready to hit the ground running—focused on reaching out, making connections, and sharing the hope of Christ with a growing and diverse community.</a:t>
            </a:r>
          </a:p>
        </p:txBody>
      </p:sp>
      <p:sp>
        <p:nvSpPr>
          <p:cNvPr id="4" name="Slide Number Placeholder 3">
            <a:extLst>
              <a:ext uri="{FF2B5EF4-FFF2-40B4-BE49-F238E27FC236}">
                <a16:creationId xmlns:a16="http://schemas.microsoft.com/office/drawing/2014/main" id="{65CDACD9-57F6-C94E-A989-E07243DE390E}"/>
              </a:ext>
            </a:extLst>
          </p:cNvPr>
          <p:cNvSpPr>
            <a:spLocks noGrp="1"/>
          </p:cNvSpPr>
          <p:nvPr>
            <p:ph type="sldNum" sz="quarter" idx="5"/>
          </p:nvPr>
        </p:nvSpPr>
        <p:spPr/>
        <p:txBody>
          <a:bodyPr/>
          <a:lstStyle/>
          <a:p>
            <a:fld id="{16783666-7838-964F-98E8-13F3DBB30284}" type="slidenum">
              <a:rPr lang="en-US" smtClean="0"/>
              <a:t>25</a:t>
            </a:fld>
            <a:endParaRPr lang="en-US"/>
          </a:p>
        </p:txBody>
      </p:sp>
    </p:spTree>
    <p:extLst>
      <p:ext uri="{BB962C8B-B14F-4D97-AF65-F5344CB8AC3E}">
        <p14:creationId xmlns:p14="http://schemas.microsoft.com/office/powerpoint/2010/main" val="2452166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109A4-1BE5-A48C-D2AC-45E419F11B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146A40-1B66-7AD2-587D-BB2587879D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562CDA-07B0-2CFE-6C4A-B2B4DBF7C420}"/>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Olathe, located in the fast-growing southwest Kansas City metro area, has seen its population surge with continued growth expected. Major employers have fueled this expansion, making Olathe one of the most affordable and family-friendly cities in the nation. The Nebraska District Mission Board has been working with Mt. Olive in Overland Park, Kan., to establish a new mission, gathering a dedicated core group and hosting regular Bible studies and planning meetings. With strong support from Mt. Olive and a clear vision for outreach, the Olathe mission is poised to reach many new families with the gospel. </a:t>
            </a:r>
          </a:p>
        </p:txBody>
      </p:sp>
      <p:sp>
        <p:nvSpPr>
          <p:cNvPr id="4" name="Slide Number Placeholder 3">
            <a:extLst>
              <a:ext uri="{FF2B5EF4-FFF2-40B4-BE49-F238E27FC236}">
                <a16:creationId xmlns:a16="http://schemas.microsoft.com/office/drawing/2014/main" id="{F844A9F3-2425-56A1-633D-78DFD349DE7D}"/>
              </a:ext>
            </a:extLst>
          </p:cNvPr>
          <p:cNvSpPr>
            <a:spLocks noGrp="1"/>
          </p:cNvSpPr>
          <p:nvPr>
            <p:ph type="sldNum" sz="quarter" idx="5"/>
          </p:nvPr>
        </p:nvSpPr>
        <p:spPr/>
        <p:txBody>
          <a:bodyPr/>
          <a:lstStyle/>
          <a:p>
            <a:fld id="{16783666-7838-964F-98E8-13F3DBB30284}" type="slidenum">
              <a:rPr lang="en-US" smtClean="0"/>
              <a:t>26</a:t>
            </a:fld>
            <a:endParaRPr lang="en-US"/>
          </a:p>
        </p:txBody>
      </p:sp>
    </p:spTree>
    <p:extLst>
      <p:ext uri="{BB962C8B-B14F-4D97-AF65-F5344CB8AC3E}">
        <p14:creationId xmlns:p14="http://schemas.microsoft.com/office/powerpoint/2010/main" val="35100249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2FE7F-E335-1A64-B8A9-19C31A9D1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67E1E2-C244-8B38-A8BB-E72E8A6CA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2A413-CE25-8A50-2B51-74A778BB8D3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Sandhills area of North Carolina is experiencing steady growth as both retirees and young families move into the area, with major investments like Amazon’s new data center fueling local development. With close proximity to Fort Bragg—the world’s largest military base—the region also attracts commissioned military personnel who often choose to make the Sandhills their permanent home. The effort is being led by a core group from Tree of Life in Cary, N.C. The team has begun regular outreach and canvassing, building momentum and a growing prospect list in a region where confessional Lutheran churches are few. </a:t>
            </a:r>
          </a:p>
        </p:txBody>
      </p:sp>
      <p:sp>
        <p:nvSpPr>
          <p:cNvPr id="4" name="Slide Number Placeholder 3">
            <a:extLst>
              <a:ext uri="{FF2B5EF4-FFF2-40B4-BE49-F238E27FC236}">
                <a16:creationId xmlns:a16="http://schemas.microsoft.com/office/drawing/2014/main" id="{2AD66C20-9CB1-8BBE-C25B-F45C811A0C8A}"/>
              </a:ext>
            </a:extLst>
          </p:cNvPr>
          <p:cNvSpPr>
            <a:spLocks noGrp="1"/>
          </p:cNvSpPr>
          <p:nvPr>
            <p:ph type="sldNum" sz="quarter" idx="5"/>
          </p:nvPr>
        </p:nvSpPr>
        <p:spPr/>
        <p:txBody>
          <a:bodyPr/>
          <a:lstStyle/>
          <a:p>
            <a:fld id="{16783666-7838-964F-98E8-13F3DBB30284}" type="slidenum">
              <a:rPr lang="en-US" smtClean="0"/>
              <a:t>27</a:t>
            </a:fld>
            <a:endParaRPr lang="en-US"/>
          </a:p>
        </p:txBody>
      </p:sp>
    </p:spTree>
    <p:extLst>
      <p:ext uri="{BB962C8B-B14F-4D97-AF65-F5344CB8AC3E}">
        <p14:creationId xmlns:p14="http://schemas.microsoft.com/office/powerpoint/2010/main" val="505475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B3319-E289-6F92-0194-A9F044542B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486781-12E0-71EC-ED66-CA4157D31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B4D426-C6B0-71F0-99C1-81858A4CA6F8}"/>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West Richland, located just outside the Tri-Cities, is experiencing rapid growth as families and professionals move in for its strong job market and quality schools. Since 2024, the Pacific Northwest District Mission Board has been working with a committed core group of members from Southridge Church in Kennewick to establish a second site in West Richland. The group has already begun outreach through community service activities and fellowship events. With continued momentum and support, the new mission aims to launch regular worship and ministry activities in 2025. </a:t>
            </a:r>
          </a:p>
        </p:txBody>
      </p:sp>
      <p:sp>
        <p:nvSpPr>
          <p:cNvPr id="4" name="Slide Number Placeholder 3">
            <a:extLst>
              <a:ext uri="{FF2B5EF4-FFF2-40B4-BE49-F238E27FC236}">
                <a16:creationId xmlns:a16="http://schemas.microsoft.com/office/drawing/2014/main" id="{659BA768-0CDC-0040-D3F3-02970266F3BF}"/>
              </a:ext>
            </a:extLst>
          </p:cNvPr>
          <p:cNvSpPr>
            <a:spLocks noGrp="1"/>
          </p:cNvSpPr>
          <p:nvPr>
            <p:ph type="sldNum" sz="quarter" idx="5"/>
          </p:nvPr>
        </p:nvSpPr>
        <p:spPr/>
        <p:txBody>
          <a:bodyPr/>
          <a:lstStyle/>
          <a:p>
            <a:fld id="{16783666-7838-964F-98E8-13F3DBB30284}" type="slidenum">
              <a:rPr lang="en-US" smtClean="0"/>
              <a:t>28</a:t>
            </a:fld>
            <a:endParaRPr lang="en-US"/>
          </a:p>
        </p:txBody>
      </p:sp>
    </p:spTree>
    <p:extLst>
      <p:ext uri="{BB962C8B-B14F-4D97-AF65-F5344CB8AC3E}">
        <p14:creationId xmlns:p14="http://schemas.microsoft.com/office/powerpoint/2010/main" val="2299038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33EC1-E526-A743-07BE-CA470AA46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ED7561-D29A-B26C-37E3-E8CD16A137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DCA589-1803-56AC-6FF0-20BE8818A7C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Wilmington’s northeast neighborhoods are seeing a surge of new families and rapid development, making this area one of the fastest-growing corners of North Carolina. A core group of 18 people from Ascension in Jacksonville, N.C., meets regularly for Bible study and planning. With no WELS church nearby and easy access along U.S. 17, the group is laying the foundation for a welcoming church that blends in-person and online worship, Bible instruction, and plenty of community service. </a:t>
            </a:r>
          </a:p>
        </p:txBody>
      </p:sp>
      <p:sp>
        <p:nvSpPr>
          <p:cNvPr id="4" name="Slide Number Placeholder 3">
            <a:extLst>
              <a:ext uri="{FF2B5EF4-FFF2-40B4-BE49-F238E27FC236}">
                <a16:creationId xmlns:a16="http://schemas.microsoft.com/office/drawing/2014/main" id="{050B02A3-EBD2-77DC-8BC2-4CFFC9D5E112}"/>
              </a:ext>
            </a:extLst>
          </p:cNvPr>
          <p:cNvSpPr>
            <a:spLocks noGrp="1"/>
          </p:cNvSpPr>
          <p:nvPr>
            <p:ph type="sldNum" sz="quarter" idx="5"/>
          </p:nvPr>
        </p:nvSpPr>
        <p:spPr/>
        <p:txBody>
          <a:bodyPr/>
          <a:lstStyle/>
          <a:p>
            <a:fld id="{16783666-7838-964F-98E8-13F3DBB30284}" type="slidenum">
              <a:rPr lang="en-US" smtClean="0"/>
              <a:t>29</a:t>
            </a:fld>
            <a:endParaRPr lang="en-US"/>
          </a:p>
        </p:txBody>
      </p:sp>
    </p:spTree>
    <p:extLst>
      <p:ext uri="{BB962C8B-B14F-4D97-AF65-F5344CB8AC3E}">
        <p14:creationId xmlns:p14="http://schemas.microsoft.com/office/powerpoint/2010/main" val="226233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100" b="0" i="0" dirty="0">
                <a:solidFill>
                  <a:srgbClr val="000000"/>
                </a:solidFill>
                <a:effectLst/>
                <a:latin typeface="+mn-lt"/>
              </a:rPr>
              <a:t>Why are we doing this?</a:t>
            </a:r>
          </a:p>
        </p:txBody>
      </p:sp>
      <p:sp>
        <p:nvSpPr>
          <p:cNvPr id="4" name="Slide Number Placeholder 3"/>
          <p:cNvSpPr>
            <a:spLocks noGrp="1"/>
          </p:cNvSpPr>
          <p:nvPr>
            <p:ph type="sldNum" sz="quarter" idx="5"/>
          </p:nvPr>
        </p:nvSpPr>
        <p:spPr/>
        <p:txBody>
          <a:bodyPr/>
          <a:lstStyle/>
          <a:p>
            <a:fld id="{16783666-7838-964F-98E8-13F3DBB30284}" type="slidenum">
              <a:rPr lang="en-US" smtClean="0"/>
              <a:t>3</a:t>
            </a:fld>
            <a:endParaRPr lang="en-US"/>
          </a:p>
        </p:txBody>
      </p:sp>
    </p:spTree>
    <p:extLst>
      <p:ext uri="{BB962C8B-B14F-4D97-AF65-F5344CB8AC3E}">
        <p14:creationId xmlns:p14="http://schemas.microsoft.com/office/powerpoint/2010/main" val="1735131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highlight>
                  <a:srgbClr val="FFFFFF"/>
                </a:highlight>
                <a:latin typeface="+mn-lt"/>
                <a:ea typeface="+mn-ea"/>
                <a:cs typeface="+mn-cs"/>
              </a:rPr>
              <a:t>Since the launch of the 100 Missions in 10 Years initiative in 2023, 31 new missions have been approved for funding by WELS Home Missions. Approving three new mission starts at the recent meeting of the Board for Home Missions is cause for thanksgiving, but it falls short of the desire to approve ten new starts each year. It does, however, reflect current realities. In WELS today there are 150+ pastoral vacancies. Additionally, Congregation Mission Offerings (CMO) and special gifts to Home Missions have not kept pace with the rising costs of establishing and supporting new 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highlight>
                <a:srgbClr val="FFFFFF"/>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highlight>
                  <a:srgbClr val="FFFFFF"/>
                </a:highlight>
                <a:latin typeface="+mn-lt"/>
                <a:ea typeface="+mn-ea"/>
                <a:cs typeface="+mn-cs"/>
              </a:rPr>
              <a:t>As Home Missions leadership continues this initiative, the focus remains on faithful stewardship. The challenge is not a lack of gospel opportunities, but discerning how best to deploy the finite resources our synod has. This is not a new struggle for the church, but one God’s people have faced throughout history as they seek to balance zeal for mission work with wise use of limited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highlight>
                <a:srgbClr val="FFFFFF"/>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highlight>
                  <a:srgbClr val="FFFFFF"/>
                </a:highlight>
                <a:latin typeface="+mn-lt"/>
                <a:ea typeface="+mn-ea"/>
                <a:cs typeface="+mn-cs"/>
              </a:rPr>
              <a:t>Even amid these challenges, God continues to work powerfully through dedicated core groups, WELS congregations, and pastors serving in mission settings. Through ongoing prayers, generosity, and partnership, home mission churches are proclaiming Christ, strengthening believers, and reaching the lost with the gospel that endures for eternity.</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30</a:t>
            </a:fld>
            <a:endParaRPr lang="en-US"/>
          </a:p>
        </p:txBody>
      </p:sp>
    </p:spTree>
    <p:extLst>
      <p:ext uri="{BB962C8B-B14F-4D97-AF65-F5344CB8AC3E}">
        <p14:creationId xmlns:p14="http://schemas.microsoft.com/office/powerpoint/2010/main" val="225651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Most often, worship doesn’t begin right away. The core group takes time to continue their outreach and build a name for themselves in the community. This allows the group time to explore locations for worship in a rented space, purchase the needed equipment to set up and take down every Sunday, and have “preview services” with their core group before a formal grand opening/launch worship. </a:t>
            </a:r>
          </a:p>
        </p:txBody>
      </p:sp>
      <p:sp>
        <p:nvSpPr>
          <p:cNvPr id="4" name="Slide Number Placeholder 3"/>
          <p:cNvSpPr>
            <a:spLocks noGrp="1"/>
          </p:cNvSpPr>
          <p:nvPr>
            <p:ph type="sldNum" sz="quarter" idx="5"/>
          </p:nvPr>
        </p:nvSpPr>
        <p:spPr/>
        <p:txBody>
          <a:bodyPr/>
          <a:lstStyle/>
          <a:p>
            <a:fld id="{16783666-7838-964F-98E8-13F3DBB30284}" type="slidenum">
              <a:rPr lang="en-US" smtClean="0"/>
              <a:t>31</a:t>
            </a:fld>
            <a:endParaRPr lang="en-US"/>
          </a:p>
        </p:txBody>
      </p:sp>
    </p:spTree>
    <p:extLst>
      <p:ext uri="{BB962C8B-B14F-4D97-AF65-F5344CB8AC3E}">
        <p14:creationId xmlns:p14="http://schemas.microsoft.com/office/powerpoint/2010/main" val="36913632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bg1"/>
                </a:solidFill>
                <a:highlight>
                  <a:srgbClr val="FBFAF3"/>
                </a:highlight>
              </a:rPr>
              <a:t>Harbor – Boston, Mass. (pictured top left) -</a:t>
            </a:r>
            <a:r>
              <a:rPr lang="en-US" sz="1200" b="0" i="0" kern="1200" dirty="0">
                <a:solidFill>
                  <a:schemeClr val="tx1"/>
                </a:solidFill>
                <a:effectLst/>
                <a:highlight>
                  <a:srgbClr val="FBFAF3"/>
                </a:highlight>
                <a:latin typeface="+mn-lt"/>
                <a:ea typeface="+mn-ea"/>
                <a:cs typeface="+mn-cs"/>
              </a:rPr>
              <a:t> Harbor Lutheran Church hosted their launch service in their newly finished worship space on Jan. 18. Harbor was approved as a new mission start in 2023, the first year of the 100 in 10 initiative. </a:t>
            </a:r>
          </a:p>
          <a:p>
            <a:pPr>
              <a:lnSpc>
                <a:spcPct val="100000"/>
              </a:lnSpc>
            </a:pPr>
            <a:endParaRPr lang="en-US" sz="1200" b="1" dirty="0">
              <a:solidFill>
                <a:schemeClr val="bg1"/>
              </a:solidFill>
              <a:highlight>
                <a:srgbClr val="FBFAF3"/>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highlight>
                  <a:srgbClr val="FBFAF3"/>
                </a:highlight>
              </a:rPr>
              <a:t>Cornerstone -  Centerton, AR (pictured top right) - </a:t>
            </a:r>
            <a:r>
              <a:rPr lang="en-US" sz="1200" b="0" i="0" kern="1200" dirty="0">
                <a:solidFill>
                  <a:schemeClr val="tx1"/>
                </a:solidFill>
                <a:effectLst/>
                <a:highlight>
                  <a:srgbClr val="FBFAF3"/>
                </a:highlight>
                <a:latin typeface="+mn-lt"/>
                <a:ea typeface="+mn-ea"/>
                <a:cs typeface="+mn-cs"/>
              </a:rPr>
              <a:t>Cornerstone in Centerton (Bentonville), Ark., celebrated their worship launch on Feb, 22. Cornerstone was also approved as a new mission start in 2023, the first year of the 100 in 10 initiative. </a:t>
            </a:r>
          </a:p>
          <a:p>
            <a:pPr>
              <a:lnSpc>
                <a:spcPct val="100000"/>
              </a:lnSpc>
            </a:pPr>
            <a:endParaRPr lang="en-US" sz="1200" b="1" dirty="0">
              <a:solidFill>
                <a:schemeClr val="bg1"/>
              </a:solidFill>
              <a:highlight>
                <a:srgbClr val="FBFAF3"/>
              </a:highlight>
            </a:endParaRPr>
          </a:p>
          <a:p>
            <a:pPr>
              <a:lnSpc>
                <a:spcPct val="100000"/>
              </a:lnSpc>
            </a:pPr>
            <a:r>
              <a:rPr lang="en-US" sz="1200" b="1" dirty="0">
                <a:solidFill>
                  <a:schemeClr val="bg1"/>
                </a:solidFill>
                <a:highlight>
                  <a:srgbClr val="FBFAF3"/>
                </a:highlight>
              </a:rPr>
              <a:t>Mount Hope – Bend, Ore. (pictured bottom left) – </a:t>
            </a:r>
            <a:r>
              <a:rPr lang="en-US" sz="1200" b="0" kern="1200" dirty="0">
                <a:solidFill>
                  <a:schemeClr val="tx1"/>
                </a:solidFill>
                <a:effectLst/>
                <a:highlight>
                  <a:srgbClr val="FBFAF3"/>
                </a:highlight>
                <a:latin typeface="+mn-lt"/>
                <a:ea typeface="+mn-ea"/>
                <a:cs typeface="+mn-cs"/>
              </a:rPr>
              <a:t>Mount Hope had </a:t>
            </a:r>
            <a:r>
              <a:rPr lang="en-US" sz="1200" kern="1200" dirty="0">
                <a:solidFill>
                  <a:schemeClr val="tx1"/>
                </a:solidFill>
                <a:effectLst/>
                <a:highlight>
                  <a:srgbClr val="FBFAF3"/>
                </a:highlight>
                <a:latin typeface="+mn-lt"/>
                <a:ea typeface="+mn-ea"/>
                <a:cs typeface="+mn-cs"/>
              </a:rPr>
              <a:t>over 90 people at their grand opening on March 29, including 45 visitors/prospects from the community. Mount Hope was approved in 2024. </a:t>
            </a:r>
          </a:p>
          <a:p>
            <a:pPr>
              <a:lnSpc>
                <a:spcPct val="100000"/>
              </a:lnSpc>
            </a:pPr>
            <a:endParaRPr lang="en-US" sz="1200" b="1" dirty="0">
              <a:solidFill>
                <a:schemeClr val="bg1"/>
              </a:solidFill>
              <a:highlight>
                <a:srgbClr val="FBFAF3"/>
              </a:highlight>
            </a:endParaRPr>
          </a:p>
          <a:p>
            <a:pPr>
              <a:lnSpc>
                <a:spcPct val="100000"/>
              </a:lnSpc>
            </a:pPr>
            <a:r>
              <a:rPr lang="en-US" sz="1200" b="1" dirty="0">
                <a:solidFill>
                  <a:schemeClr val="bg1"/>
                </a:solidFill>
                <a:highlight>
                  <a:srgbClr val="FBFAF3"/>
                </a:highlight>
              </a:rPr>
              <a:t>Redemption – Erie, Colo. (pictured bottom right) - </a:t>
            </a:r>
            <a:r>
              <a:rPr lang="en-US" sz="1200" b="0" i="0" kern="1200" dirty="0">
                <a:solidFill>
                  <a:schemeClr val="tx1"/>
                </a:solidFill>
                <a:effectLst/>
                <a:highlight>
                  <a:srgbClr val="FBFAF3"/>
                </a:highlight>
                <a:latin typeface="+mn-lt"/>
                <a:ea typeface="+mn-ea"/>
                <a:cs typeface="+mn-cs"/>
              </a:rPr>
              <a:t>Redemption welcomed 73 people to its launch service on March 29, including nearly 30 visitors from the community. Redemption was approved in 2025 and launched public worship just a year after approval.</a:t>
            </a:r>
            <a:endParaRPr lang="en-US" sz="1200" b="1" dirty="0">
              <a:solidFill>
                <a:schemeClr val="bg1"/>
              </a:solidFill>
              <a:highlight>
                <a:srgbClr val="FBFAF3"/>
              </a:highlight>
            </a:endParaRPr>
          </a:p>
          <a:p>
            <a:pPr>
              <a:lnSpc>
                <a:spcPct val="100000"/>
              </a:lnSpc>
            </a:pPr>
            <a:endParaRPr lang="en-US" sz="1200" b="1" dirty="0">
              <a:solidFill>
                <a:schemeClr val="bg1"/>
              </a:solidFill>
              <a:highlight>
                <a:srgbClr val="FBFAF3"/>
              </a:highlight>
            </a:endParaRPr>
          </a:p>
          <a:p>
            <a:pPr>
              <a:lnSpc>
                <a:spcPct val="100000"/>
              </a:lnSpc>
            </a:pPr>
            <a:r>
              <a:rPr lang="en-US" sz="1200" b="1" dirty="0">
                <a:solidFill>
                  <a:schemeClr val="bg1"/>
                </a:solidFill>
                <a:highlight>
                  <a:srgbClr val="FBFAF3"/>
                </a:highlight>
              </a:rPr>
              <a:t>Crossroads – Chicago, Ill .– </a:t>
            </a:r>
            <a:r>
              <a:rPr lang="en-US" sz="1200" b="0" dirty="0">
                <a:solidFill>
                  <a:schemeClr val="bg1"/>
                </a:solidFill>
                <a:highlight>
                  <a:srgbClr val="FBFAF3"/>
                </a:highlight>
              </a:rPr>
              <a:t>Crossroads, a mission restart that was approved in 2024, relaunched public worship on Easter Sunday. </a:t>
            </a:r>
            <a:endParaRPr lang="en-US" sz="1200" b="1" dirty="0">
              <a:solidFill>
                <a:schemeClr val="bg1"/>
              </a:solidFill>
              <a:highlight>
                <a:srgbClr val="FBFAF3"/>
              </a:highligh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32</a:t>
            </a:fld>
            <a:endParaRPr lang="en-US"/>
          </a:p>
        </p:txBody>
      </p:sp>
    </p:spTree>
    <p:extLst>
      <p:ext uri="{BB962C8B-B14F-4D97-AF65-F5344CB8AC3E}">
        <p14:creationId xmlns:p14="http://schemas.microsoft.com/office/powerpoint/2010/main" val="3236484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16783666-7838-964F-98E8-13F3DBB30284}" type="slidenum">
              <a:rPr lang="en-US" smtClean="0"/>
              <a:t>33</a:t>
            </a:fld>
            <a:endParaRPr lang="en-US"/>
          </a:p>
        </p:txBody>
      </p:sp>
    </p:spTree>
    <p:extLst>
      <p:ext uri="{BB962C8B-B14F-4D97-AF65-F5344CB8AC3E}">
        <p14:creationId xmlns:p14="http://schemas.microsoft.com/office/powerpoint/2010/main" val="3660083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It can be hard to grow your ministry and fellowship opportunities when you only have access to a rented facility on Sundays or grow out of your existing worship space. As church membership grows, the home mission begins exploration to buy land or purchase an existing facility and perhaps remodel it to better serve their ministry needs. </a:t>
            </a:r>
          </a:p>
          <a:p>
            <a:endParaRPr lang="en-US" sz="1100" dirty="0"/>
          </a:p>
          <a:p>
            <a:r>
              <a:rPr lang="en-US" sz="1100" dirty="0"/>
              <a:t>What an exciting time in the life of a home mission church! Once land or a facility is purchased, building/construction begins to make it into a facility that the church can use to conduct their ministry. </a:t>
            </a:r>
          </a:p>
        </p:txBody>
      </p:sp>
      <p:sp>
        <p:nvSpPr>
          <p:cNvPr id="4" name="Slide Number Placeholder 3"/>
          <p:cNvSpPr>
            <a:spLocks noGrp="1"/>
          </p:cNvSpPr>
          <p:nvPr>
            <p:ph type="sldNum" sz="quarter" idx="5"/>
          </p:nvPr>
        </p:nvSpPr>
        <p:spPr/>
        <p:txBody>
          <a:bodyPr/>
          <a:lstStyle/>
          <a:p>
            <a:fld id="{16783666-7838-964F-98E8-13F3DBB30284}" type="slidenum">
              <a:rPr lang="en-US" smtClean="0"/>
              <a:t>34</a:t>
            </a:fld>
            <a:endParaRPr lang="en-US"/>
          </a:p>
        </p:txBody>
      </p:sp>
    </p:spTree>
    <p:extLst>
      <p:ext uri="{BB962C8B-B14F-4D97-AF65-F5344CB8AC3E}">
        <p14:creationId xmlns:p14="http://schemas.microsoft.com/office/powerpoint/2010/main" val="38667605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church expects to have occupancy of their new church building by the end of 2025. </a:t>
            </a:r>
          </a:p>
        </p:txBody>
      </p:sp>
      <p:sp>
        <p:nvSpPr>
          <p:cNvPr id="4" name="Slide Number Placeholder 3"/>
          <p:cNvSpPr>
            <a:spLocks noGrp="1"/>
          </p:cNvSpPr>
          <p:nvPr>
            <p:ph type="sldNum" sz="quarter" idx="5"/>
          </p:nvPr>
        </p:nvSpPr>
        <p:spPr/>
        <p:txBody>
          <a:bodyPr/>
          <a:lstStyle/>
          <a:p>
            <a:fld id="{16783666-7838-964F-98E8-13F3DBB30284}" type="slidenum">
              <a:rPr lang="en-US" smtClean="0"/>
              <a:t>35</a:t>
            </a:fld>
            <a:endParaRPr lang="en-US"/>
          </a:p>
        </p:txBody>
      </p:sp>
    </p:spTree>
    <p:extLst>
      <p:ext uri="{BB962C8B-B14F-4D97-AF65-F5344CB8AC3E}">
        <p14:creationId xmlns:p14="http://schemas.microsoft.com/office/powerpoint/2010/main" val="28280966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600" b="0" i="0" dirty="0">
                <a:solidFill>
                  <a:srgbClr val="333333"/>
                </a:solidFill>
                <a:effectLst/>
                <a:latin typeface="lato" panose="020F0502020204030203" pitchFamily="34" charset="0"/>
              </a:rPr>
              <a:t>Hope in the Heights in Houston, TX, closed in Fall 2023 on a Church of Christ building for sale that was built in 1927 and remodeled in the late 1950s. It is situated on its own block within a neighborhood in their target area. There is a large parking lot, ample street parking, and plenty of green space for kids to run around. </a:t>
            </a:r>
          </a:p>
          <a:p>
            <a:pPr algn="l" fontAlgn="base"/>
            <a:endParaRPr lang="en-US" sz="1600" b="0" i="0" dirty="0">
              <a:solidFill>
                <a:srgbClr val="333333"/>
              </a:solidFill>
              <a:effectLst/>
              <a:latin typeface="lato" panose="020F0502020204030203" pitchFamily="34" charset="0"/>
            </a:endParaRPr>
          </a:p>
          <a:p>
            <a:pPr algn="l" fontAlgn="base"/>
            <a:r>
              <a:rPr lang="en-US" sz="1600" b="0" i="0" dirty="0">
                <a:solidFill>
                  <a:srgbClr val="333333"/>
                </a:solidFill>
                <a:effectLst/>
                <a:latin typeface="lato" panose="020F0502020204030203" pitchFamily="34" charset="0"/>
              </a:rPr>
              <a:t>Thanks to the Church Extension Fund’s grant program for new missions, they get a 4:1 match on the land value and a 2:1 match for every dollar they spend on the remodel. Because of this, they can afford the necessary renovations. And because Church Extension Funds grants keep the cost down, they will be able to taper off of synod subsidy faster, which enables WELS to start more missions in the future. They hope to have the remodel completed by late 2024, when they will be able to move in and open their doors to the community.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783666-7838-964F-98E8-13F3DBB3028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3896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WELS Church Extension Fund (CEF) is a VALUABLE partner of WELS Home Missions and the churches it supports. CEF supports the spreading of the gospel by providing loans and grants to WELS home mission congregations.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dirty="0">
                <a:latin typeface="+mn-lt"/>
              </a:rPr>
              <a:t>WELS CEF is a wholly owned, self-supporting, subsidiary corporation of WELS. Individual WELS members, WELS congregations, and WELS affiliates can assist the synod’s mission outreach efforts by investing in WELS CEF investment certificates. Your investments fund the WELS CEF loan program. Gifts, bequests, and donations made to WELS CEF support the grant program.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990000"/>
                </a:solidFill>
                <a:effectLst/>
                <a:latin typeface="+mn-lt"/>
              </a:rPr>
              <a:t>WELS CEF provides home mission churches a 4-to-1 matching grant for initial land purchase based on their 10% down payment. They also provide </a:t>
            </a:r>
            <a:r>
              <a:rPr lang="en-US" sz="1100" b="0" i="0" dirty="0">
                <a:solidFill>
                  <a:srgbClr val="333333"/>
                </a:solidFill>
                <a:effectLst/>
                <a:latin typeface="+mn-lt"/>
              </a:rPr>
              <a:t>a 2-to-1 matching grant on a home mission congregation’s 10% down payment for their facility construction project. </a:t>
            </a:r>
            <a:endParaRPr lang="en-US" sz="1100" b="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0" i="0" dirty="0">
                <a:solidFill>
                  <a:srgbClr val="333333"/>
                </a:solidFill>
                <a:effectLst/>
                <a:latin typeface="+mn-lt"/>
              </a:rPr>
              <a:t>Since 1993, WELS CEF has provided $48.9 million of matching grants to mission congregations and $17 million of special grants directly to Home Missions.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100" dirty="0">
              <a:latin typeface="+mn-lt"/>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100" b="1" dirty="0">
                <a:latin typeface="+mn-lt"/>
              </a:rPr>
              <a:t>Pictured: </a:t>
            </a:r>
            <a:r>
              <a:rPr lang="en-US" sz="1100" b="0" dirty="0" err="1">
                <a:latin typeface="+mn-lt"/>
              </a:rPr>
              <a:t>TheMission</a:t>
            </a:r>
            <a:r>
              <a:rPr lang="en-US" sz="1100" b="0" dirty="0">
                <a:latin typeface="+mn-lt"/>
              </a:rPr>
              <a:t>, a home mission congregation in Willis (Conroe), Texas, is anticipated to complete their new church building by July 2025. </a:t>
            </a:r>
            <a:r>
              <a:rPr lang="en-US" sz="1100" b="0" dirty="0" err="1">
                <a:latin typeface="+mn-lt"/>
              </a:rPr>
              <a:t>TheMission</a:t>
            </a:r>
            <a:r>
              <a:rPr lang="en-US" sz="1100" b="0" dirty="0">
                <a:latin typeface="+mn-lt"/>
              </a:rPr>
              <a:t> received loans and matching grants from WELS CEF.</a:t>
            </a:r>
          </a:p>
        </p:txBody>
      </p:sp>
      <p:sp>
        <p:nvSpPr>
          <p:cNvPr id="4" name="Slide Number Placeholder 3"/>
          <p:cNvSpPr>
            <a:spLocks noGrp="1"/>
          </p:cNvSpPr>
          <p:nvPr>
            <p:ph type="sldNum" sz="quarter" idx="5"/>
          </p:nvPr>
        </p:nvSpPr>
        <p:spPr/>
        <p:txBody>
          <a:bodyPr/>
          <a:lstStyle/>
          <a:p>
            <a:fld id="{16783666-7838-964F-98E8-13F3DBB30284}" type="slidenum">
              <a:rPr lang="en-US" smtClean="0"/>
              <a:t>37</a:t>
            </a:fld>
            <a:endParaRPr lang="en-US"/>
          </a:p>
        </p:txBody>
      </p:sp>
    </p:spTree>
    <p:extLst>
      <p:ext uri="{BB962C8B-B14F-4D97-AF65-F5344CB8AC3E}">
        <p14:creationId xmlns:p14="http://schemas.microsoft.com/office/powerpoint/2010/main" val="1554987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bg1"/>
                </a:solidFill>
                <a:effectLst>
                  <a:outerShdw blurRad="38100" dist="38100" dir="2700000" algn="tl">
                    <a:srgbClr val="000000">
                      <a:alpha val="43137"/>
                    </a:srgbClr>
                  </a:outerShdw>
                </a:effectLst>
              </a:rPr>
              <a:t>TheMission</a:t>
            </a:r>
            <a:r>
              <a:rPr lang="en-US" sz="1200" b="1" dirty="0">
                <a:solidFill>
                  <a:schemeClr val="bg1"/>
                </a:solidFill>
                <a:effectLst>
                  <a:outerShdw blurRad="38100" dist="38100" dir="2700000" algn="tl">
                    <a:srgbClr val="000000">
                      <a:alpha val="43137"/>
                    </a:srgbClr>
                  </a:outerShdw>
                </a:effectLst>
              </a:rPr>
              <a:t> in Willis (Conroe), Texas – August 17, 2025 (pictured top left)</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0" kern="1200" dirty="0" err="1">
                <a:solidFill>
                  <a:schemeClr val="bg1"/>
                </a:solidFill>
                <a:effectLst>
                  <a:outerShdw blurRad="38100" dist="38100" dir="2700000" algn="tl">
                    <a:srgbClr val="000000">
                      <a:alpha val="43137"/>
                    </a:srgbClr>
                  </a:outerShdw>
                </a:effectLst>
                <a:latin typeface="+mn-lt"/>
                <a:ea typeface="+mn-ea"/>
                <a:cs typeface="+mn-cs"/>
              </a:rPr>
              <a:t>TheMission</a:t>
            </a:r>
            <a:r>
              <a:rPr lang="en-US" sz="1200" b="0" kern="1200" dirty="0">
                <a:solidFill>
                  <a:schemeClr val="bg1"/>
                </a:solidFill>
                <a:effectLst>
                  <a:outerShdw blurRad="38100" dist="38100" dir="2700000" algn="tl">
                    <a:srgbClr val="000000">
                      <a:alpha val="43137"/>
                    </a:srgbClr>
                  </a:outerShdw>
                </a:effectLst>
                <a:latin typeface="+mn-lt"/>
                <a:ea typeface="+mn-ea"/>
                <a:cs typeface="+mn-cs"/>
              </a:rPr>
              <a:t> has their first worship service in their new church building on Aug. 17, 2025.</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kern="1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kern="100" dirty="0">
                <a:effectLst/>
                <a:latin typeface="+mn-lt"/>
                <a:ea typeface="Aptos" panose="020B0004020202020204" pitchFamily="34" charset="0"/>
                <a:cs typeface="Times New Roman" panose="02020603050405020304" pitchFamily="18" charset="0"/>
              </a:rPr>
              <a:t>Huntersville Lutheran Church in Huntersville, N.C.  – July 26, 2025 (pictured top right)</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0" i="0" kern="1200" dirty="0">
                <a:solidFill>
                  <a:schemeClr val="tx1"/>
                </a:solidFill>
                <a:effectLst/>
                <a:latin typeface="+mn-lt"/>
                <a:ea typeface="+mn-ea"/>
                <a:cs typeface="+mn-cs"/>
              </a:rPr>
              <a:t>On Saturday, July 26, 2025, Huntersville Lutheran Church in Cornelius, N.C., dedicated their new facility in a special worship service. </a:t>
            </a:r>
            <a:endParaRPr lang="en-US" sz="1200" b="1" kern="100" dirty="0">
              <a:effectLst/>
              <a:latin typeface="+mn-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Sure Foundation in Brandon, S.D. – April 2025 (pictured bottom left)</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0" i="0" kern="1200" dirty="0">
                <a:solidFill>
                  <a:schemeClr val="tx1"/>
                </a:solidFill>
                <a:effectLst/>
                <a:latin typeface="+mn-lt"/>
                <a:ea typeface="+mn-ea"/>
                <a:cs typeface="+mn-cs"/>
              </a:rPr>
              <a:t>In April 2025, Sure Foundation Lutheran Church in Brandon, S.D., celebrated the grand opening of their new church building and hosted a formal dedication worship service in July 2025. </a:t>
            </a: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i="0" dirty="0">
                <a:solidFill>
                  <a:srgbClr val="666666"/>
                </a:solidFill>
                <a:effectLst/>
                <a:highlight>
                  <a:srgbClr val="FBFAF3"/>
                </a:highlight>
                <a:latin typeface="+mn-lt"/>
              </a:rPr>
              <a:t>Foundation in Peyton, Colo. – March 23, 2025 (pictured bottom right)</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0" i="0" kern="1200" dirty="0">
                <a:solidFill>
                  <a:schemeClr val="tx1"/>
                </a:solidFill>
                <a:effectLst/>
                <a:highlight>
                  <a:srgbClr val="FBFAF3"/>
                </a:highlight>
                <a:latin typeface="+mn-lt"/>
                <a:ea typeface="+mn-ea"/>
                <a:cs typeface="+mn-cs"/>
              </a:rPr>
              <a:t>On March 23, 2025, Foundation Lutheran Church in Peyton, Colo., was able to have their first worship service in their brand-new church building.</a:t>
            </a:r>
            <a:endParaRPr lang="en-US" sz="1200" b="0" i="0" dirty="0">
              <a:solidFill>
                <a:srgbClr val="666666"/>
              </a:solidFill>
              <a:effectLst/>
              <a:highlight>
                <a:srgbClr val="FBFAF3"/>
              </a:highlight>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38</a:t>
            </a:fld>
            <a:endParaRPr lang="en-US"/>
          </a:p>
        </p:txBody>
      </p:sp>
    </p:spTree>
    <p:extLst>
      <p:ext uri="{BB962C8B-B14F-4D97-AF65-F5344CB8AC3E}">
        <p14:creationId xmlns:p14="http://schemas.microsoft.com/office/powerpoint/2010/main" val="3236484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work isn’t done once the home mission has their own church building. The home mission has even more opportunities to expand their ministries from their new home base. As the church grows in numbers and spiritual maturity, it is the prayer that higher local support for the church frees up Home Missions resources to allow us to plant other missions. </a:t>
            </a:r>
          </a:p>
        </p:txBody>
      </p:sp>
      <p:sp>
        <p:nvSpPr>
          <p:cNvPr id="4" name="Slide Number Placeholder 3"/>
          <p:cNvSpPr>
            <a:spLocks noGrp="1"/>
          </p:cNvSpPr>
          <p:nvPr>
            <p:ph type="sldNum" sz="quarter" idx="5"/>
          </p:nvPr>
        </p:nvSpPr>
        <p:spPr/>
        <p:txBody>
          <a:bodyPr/>
          <a:lstStyle/>
          <a:p>
            <a:fld id="{16783666-7838-964F-98E8-13F3DBB30284}" type="slidenum">
              <a:rPr lang="en-US" smtClean="0"/>
              <a:t>39</a:t>
            </a:fld>
            <a:endParaRPr lang="en-US"/>
          </a:p>
        </p:txBody>
      </p:sp>
    </p:spTree>
    <p:extLst>
      <p:ext uri="{BB962C8B-B14F-4D97-AF65-F5344CB8AC3E}">
        <p14:creationId xmlns:p14="http://schemas.microsoft.com/office/powerpoint/2010/main" val="1244638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“When we got here, there was just something right. There was something here that we didn’t know that we needed.”</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Jill never expected to find hope in a church again. Years of pain and anger had left her convinced she was done with faith—until a persistent invitation led her and her family to </a:t>
            </a:r>
            <a:r>
              <a:rPr lang="en-US" sz="1200" b="0" i="0" u="none" strike="noStrike" kern="1200" dirty="0">
                <a:solidFill>
                  <a:schemeClr val="tx1"/>
                </a:solidFill>
                <a:effectLst/>
                <a:latin typeface="+mn-lt"/>
                <a:ea typeface="+mn-ea"/>
                <a:cs typeface="+mn-cs"/>
                <a:hlinkClick r:id="rId3"/>
              </a:rPr>
              <a:t>Illumine</a:t>
            </a:r>
            <a:r>
              <a:rPr lang="en-US" sz="1200" b="0" i="0" kern="1200" dirty="0">
                <a:solidFill>
                  <a:schemeClr val="tx1"/>
                </a:solidFill>
                <a:effectLst/>
                <a:latin typeface="+mn-lt"/>
                <a:ea typeface="+mn-ea"/>
                <a:cs typeface="+mn-cs"/>
              </a:rPr>
              <a:t>, a WELS home mission church in Rock Hill, S.C. There, surrounded by a caring church family and the pure gospel message, Jill discovered comfort and purpose she didn’t know she was missing.</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Watch Jill’s story and see how God’s love can reach us in the most unexpected ways—bringing healing, belonging, and a future filled with hope.</a:t>
            </a:r>
          </a:p>
          <a:p>
            <a:endParaRPr lang="en-US" sz="1200" kern="1200" dirty="0">
              <a:solidFill>
                <a:schemeClr val="tx1"/>
              </a:solidFill>
              <a:effectLst/>
              <a:latin typeface="+mn-lt"/>
              <a:ea typeface="+mn-ea"/>
              <a:cs typeface="+mn-cs"/>
            </a:endParaRPr>
          </a:p>
          <a:p>
            <a:r>
              <a:rPr lang="en-US" sz="1200" dirty="0"/>
              <a:t>Video link: https://wels.net/faces-of-faith-jill</a:t>
            </a:r>
            <a:r>
              <a:rPr lang="en-US" dirty="0"/>
              <a:t>/</a:t>
            </a:r>
          </a:p>
        </p:txBody>
      </p:sp>
      <p:sp>
        <p:nvSpPr>
          <p:cNvPr id="4" name="Slide Number Placeholder 3"/>
          <p:cNvSpPr>
            <a:spLocks noGrp="1"/>
          </p:cNvSpPr>
          <p:nvPr>
            <p:ph type="sldNum" sz="quarter" idx="5"/>
          </p:nvPr>
        </p:nvSpPr>
        <p:spPr/>
        <p:txBody>
          <a:bodyPr/>
          <a:lstStyle/>
          <a:p>
            <a:fld id="{16783666-7838-964F-98E8-13F3DBB30284}" type="slidenum">
              <a:rPr lang="en-US" smtClean="0"/>
              <a:t>4</a:t>
            </a:fld>
            <a:endParaRPr lang="en-US"/>
          </a:p>
        </p:txBody>
      </p:sp>
    </p:spTree>
    <p:extLst>
      <p:ext uri="{BB962C8B-B14F-4D97-AF65-F5344CB8AC3E}">
        <p14:creationId xmlns:p14="http://schemas.microsoft.com/office/powerpoint/2010/main" val="30873180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Times New Roman" panose="02020603050405020304" pitchFamily="18" charset="0"/>
              </a:rPr>
              <a:t>Peace in Aiken, SC, started with just a handful of people in December of 2013 and two years later was blessed to find a building downtown and refurbished it for their worship space. This 152-soul congregation confirmed 13 adults in the past year and are averaging 111 in worship each week. Peace is officially off Home Mission subsidy as of July 2022, which means they met their initial eight-year goal.</a:t>
            </a:r>
          </a:p>
        </p:txBody>
      </p:sp>
      <p:sp>
        <p:nvSpPr>
          <p:cNvPr id="4" name="Slide Number Placeholder 3"/>
          <p:cNvSpPr>
            <a:spLocks noGrp="1"/>
          </p:cNvSpPr>
          <p:nvPr>
            <p:ph type="sldNum" sz="quarter" idx="5"/>
          </p:nvPr>
        </p:nvSpPr>
        <p:spPr/>
        <p:txBody>
          <a:bodyPr/>
          <a:lstStyle/>
          <a:p>
            <a:fld id="{16783666-7838-964F-98E8-13F3DBB30284}" type="slidenum">
              <a:rPr lang="en-US" smtClean="0"/>
              <a:t>40</a:t>
            </a:fld>
            <a:endParaRPr lang="en-US"/>
          </a:p>
        </p:txBody>
      </p:sp>
    </p:spTree>
    <p:extLst>
      <p:ext uri="{BB962C8B-B14F-4D97-AF65-F5344CB8AC3E}">
        <p14:creationId xmlns:p14="http://schemas.microsoft.com/office/powerpoint/2010/main" val="7322898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mn-lt"/>
              </a:rPr>
              <a:t>As we continue to work towards our goal, we will be featuring more stories of the “Faces of Faith” reached with the gospel message through home mission congregations. </a:t>
            </a:r>
          </a:p>
          <a:p>
            <a:pPr algn="l" fontAlgn="base"/>
            <a:endParaRPr lang="en-US" b="0" i="0" dirty="0">
              <a:solidFill>
                <a:srgbClr val="333333"/>
              </a:solidFill>
              <a:effectLst/>
              <a:latin typeface="+mn-lt"/>
            </a:endParaRPr>
          </a:p>
          <a:p>
            <a:pPr fontAlgn="base"/>
            <a:r>
              <a:rPr lang="en-US" sz="1200" b="0" i="0" kern="1200" dirty="0">
                <a:solidFill>
                  <a:schemeClr val="tx1"/>
                </a:solidFill>
                <a:effectLst/>
                <a:latin typeface="+mn-lt"/>
                <a:ea typeface="+mn-ea"/>
                <a:cs typeface="+mn-cs"/>
              </a:rPr>
              <a:t>“It was like the light bulb came on, and you felt so much more peace when you went to church,” says Denice.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Hear more from Jerry Laster, a trauma surgeon, who draws a powerful parallel between his work of healing physical wounds and the church’s role as a hospital for sick souls. Discover how he and his wife, Denice, found peace and healing through God’s free grace at </a:t>
            </a:r>
            <a:r>
              <a:rPr lang="en-US" sz="1200" b="0" i="0" u="none" strike="noStrike" kern="1200" dirty="0">
                <a:solidFill>
                  <a:schemeClr val="tx1"/>
                </a:solidFill>
                <a:effectLst/>
                <a:latin typeface="+mn-lt"/>
                <a:ea typeface="+mn-ea"/>
                <a:cs typeface="+mn-cs"/>
                <a:hlinkClick r:id="rId3"/>
              </a:rPr>
              <a:t>Christ Alone Lutheran Church</a:t>
            </a:r>
            <a:r>
              <a:rPr lang="en-US" sz="1200" b="0" i="0" kern="1200" dirty="0">
                <a:solidFill>
                  <a:schemeClr val="tx1"/>
                </a:solidFill>
                <a:effectLst/>
                <a:latin typeface="+mn-lt"/>
                <a:ea typeface="+mn-ea"/>
                <a:cs typeface="+mn-cs"/>
              </a:rPr>
              <a:t>, a WELS home mission congregation in Keller, Texas. </a:t>
            </a:r>
          </a:p>
          <a:p>
            <a:pPr fontAlgn="base"/>
            <a:endParaRPr lang="en-US" sz="1200" b="0" i="0" kern="1200" dirty="0">
              <a:solidFill>
                <a:schemeClr val="tx1"/>
              </a:solidFill>
              <a:effectLst/>
              <a:latin typeface="+mn-lt"/>
              <a:ea typeface="+mn-ea"/>
              <a:cs typeface="+mn-cs"/>
            </a:endParaRPr>
          </a:p>
          <a:p>
            <a:pPr algn="l" fontAlgn="base"/>
            <a:r>
              <a:rPr lang="en-US" sz="1200" b="0" i="0" kern="1200" dirty="0">
                <a:solidFill>
                  <a:schemeClr val="tx1"/>
                </a:solidFill>
                <a:effectLst/>
                <a:latin typeface="+mn-lt"/>
                <a:ea typeface="+mn-ea"/>
                <a:cs typeface="+mn-cs"/>
              </a:rPr>
              <a:t>Christ Alone recently became a self-supporting congregation. </a:t>
            </a:r>
          </a:p>
          <a:p>
            <a:pPr algn="l" fontAlgn="base"/>
            <a:endParaRPr lang="en-US" sz="1200" b="0" i="0" kern="1200" dirty="0">
              <a:solidFill>
                <a:schemeClr val="tx1"/>
              </a:solidFill>
              <a:effectLst/>
              <a:latin typeface="+mn-lt"/>
              <a:ea typeface="+mn-ea"/>
              <a:cs typeface="+mn-cs"/>
            </a:endParaRPr>
          </a:p>
          <a:p>
            <a:pPr algn="l" fontAlgn="base"/>
            <a:r>
              <a:rPr lang="en-US" sz="1200" b="0" i="0" kern="1200" dirty="0">
                <a:solidFill>
                  <a:schemeClr val="tx1"/>
                </a:solidFill>
                <a:effectLst/>
                <a:latin typeface="+mn-lt"/>
                <a:ea typeface="+mn-ea"/>
                <a:cs typeface="+mn-cs"/>
              </a:rPr>
              <a:t>Watch video: https://wels.net/faces-of-faith-jerry-and-denice/ </a:t>
            </a:r>
          </a:p>
        </p:txBody>
      </p:sp>
      <p:sp>
        <p:nvSpPr>
          <p:cNvPr id="4" name="Slide Number Placeholder 3"/>
          <p:cNvSpPr>
            <a:spLocks noGrp="1"/>
          </p:cNvSpPr>
          <p:nvPr>
            <p:ph type="sldNum" sz="quarter" idx="5"/>
          </p:nvPr>
        </p:nvSpPr>
        <p:spPr/>
        <p:txBody>
          <a:bodyPr/>
          <a:lstStyle/>
          <a:p>
            <a:fld id="{16783666-7838-964F-98E8-13F3DBB30284}" type="slidenum">
              <a:rPr lang="en-US" smtClean="0"/>
              <a:t>41</a:t>
            </a:fld>
            <a:endParaRPr lang="en-US"/>
          </a:p>
        </p:txBody>
      </p:sp>
    </p:spTree>
    <p:extLst>
      <p:ext uri="{BB962C8B-B14F-4D97-AF65-F5344CB8AC3E}">
        <p14:creationId xmlns:p14="http://schemas.microsoft.com/office/powerpoint/2010/main" val="30873180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mn-lt"/>
                <a:ea typeface="Calibri" panose="020F0502020204030204" pitchFamily="34" charset="0"/>
                <a:cs typeface="Calibri" panose="020F0502020204030204" pitchFamily="34" charset="0"/>
              </a:rPr>
              <a:t>Campus Ministry programs are a great way to enhance ministry and reach out to a new demographic that desperately needs the gospel.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rgbClr val="000000"/>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rgbClr val="000000"/>
                </a:solidFill>
                <a:effectLst/>
                <a:latin typeface="+mn-lt"/>
                <a:ea typeface="Calibri" panose="020F0502020204030204" pitchFamily="34" charset="0"/>
                <a:cs typeface="Calibri" panose="020F0502020204030204" pitchFamily="34" charset="0"/>
              </a:rPr>
              <a:t>WELS Campus Ministry, a ministry of WELS Home Missions, provides resources, support, and encouragement to WELS congregations that serve college students. These congregations are vital in connecting college students with fellow Christians, strengthening their faith with the gospel, and encouraging them to share that faith with other college students. </a:t>
            </a:r>
            <a:endParaRPr lang="en-US" sz="1100" b="0" i="0" u="none" strike="noStrike" baseline="0" dirty="0">
              <a:solidFill>
                <a:srgbClr val="000000"/>
              </a:solidFill>
              <a:latin typeface="+mn-lt"/>
            </a:endParaRPr>
          </a:p>
          <a:p>
            <a:endParaRPr lang="en-US" sz="1100" b="0" i="0" u="none" strike="noStrike" baseline="0" dirty="0">
              <a:solidFill>
                <a:srgbClr val="000000"/>
              </a:solidFill>
              <a:latin typeface="+mn-lt"/>
            </a:endParaRPr>
          </a:p>
          <a:p>
            <a:r>
              <a:rPr lang="en-US" sz="1100" b="0" i="0" u="none" strike="noStrike" baseline="0" dirty="0">
                <a:solidFill>
                  <a:srgbClr val="000000"/>
                </a:solidFill>
                <a:latin typeface="+mn-lt"/>
              </a:rPr>
              <a:t>Almost every university in the United States and Canada has an assigned campus ministry contact pastor. Each contact pastor receives a list of WELS student that are attending their school. By sharing information with WELS Campus Ministry, these contact pastors know who the students are and can help them stay connected to Christ and strengthen their faith while at school. </a:t>
            </a:r>
          </a:p>
          <a:p>
            <a:endParaRPr lang="en-US" sz="1100" b="0" i="0" u="none" strike="noStrike" baseline="0" dirty="0">
              <a:solidFill>
                <a:srgbClr val="000000"/>
              </a:solidFill>
              <a:latin typeface="+mn-lt"/>
            </a:endParaRPr>
          </a:p>
          <a:p>
            <a:r>
              <a:rPr lang="en-US" sz="1100" b="0" i="0" u="none" strike="noStrike" baseline="0" dirty="0">
                <a:solidFill>
                  <a:srgbClr val="000000"/>
                </a:solidFill>
                <a:latin typeface="+mn-lt"/>
              </a:rPr>
              <a:t>We need your help in this process! Please work with the high school/college age students at your congregation and get them signed up with WELS Campus Ministry. Instructions on how to share student information was shared as supplemental information in your District Convention resources, and you can encourage students to sign up directly at </a:t>
            </a:r>
            <a:r>
              <a:rPr lang="en-US" sz="1100" b="1" i="0" u="none" strike="noStrike" baseline="0" dirty="0">
                <a:solidFill>
                  <a:srgbClr val="000000"/>
                </a:solidFill>
                <a:latin typeface="+mn-lt"/>
              </a:rPr>
              <a:t>wels.net/college</a:t>
            </a:r>
            <a:r>
              <a:rPr lang="en-US" sz="1100" b="0" i="0" u="none" strike="noStrike" baseline="0" dirty="0">
                <a:solidFill>
                  <a:srgbClr val="000000"/>
                </a:solidFill>
                <a:latin typeface="+mn-lt"/>
              </a:rPr>
              <a:t>.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42</a:t>
            </a:fld>
            <a:endParaRPr lang="en-US"/>
          </a:p>
        </p:txBody>
      </p:sp>
    </p:spTree>
    <p:extLst>
      <p:ext uri="{BB962C8B-B14F-4D97-AF65-F5344CB8AC3E}">
        <p14:creationId xmlns:p14="http://schemas.microsoft.com/office/powerpoint/2010/main" val="4752547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Left: </a:t>
            </a:r>
            <a:r>
              <a:rPr lang="en-US" sz="1100" b="0" dirty="0">
                <a:latin typeface="+mn-lt"/>
              </a:rPr>
              <a:t>Christ Our Refuge in Waco, TX, a home mission congregation that started public worship in 2022 received funding to start a Campus Ministry program. They hosted a Campus Ministry retreat with WELS students from Texas A&amp;M, Tarleton, and Baylor every year since 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mn-lt"/>
            </a:endParaRPr>
          </a:p>
          <a:p>
            <a:r>
              <a:rPr lang="en-US" sz="1100" b="1" dirty="0">
                <a:latin typeface="+mn-lt"/>
              </a:rPr>
              <a:t>Right: </a:t>
            </a:r>
            <a:r>
              <a:rPr lang="en-US" sz="1100" b="0" dirty="0">
                <a:latin typeface="+mn-lt"/>
              </a:rPr>
              <a:t>The new mission in Marquette, MI, that was approved in the first batch of new missions towards our goal of starting 100 new missions in the next 10 years. They are actively reaching out to students at Northern Michigan University as part of their outreach strategy.</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43</a:t>
            </a:fld>
            <a:endParaRPr lang="en-US"/>
          </a:p>
        </p:txBody>
      </p:sp>
    </p:spTree>
    <p:extLst>
      <p:ext uri="{BB962C8B-B14F-4D97-AF65-F5344CB8AC3E}">
        <p14:creationId xmlns:p14="http://schemas.microsoft.com/office/powerpoint/2010/main" val="12201513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6000"/>
              </a:lnSpc>
              <a:spcAft>
                <a:spcPts val="800"/>
              </a:spcAft>
              <a:buNone/>
            </a:pPr>
            <a:r>
              <a:rPr lang="en-US" sz="1200" dirty="0">
                <a:effectLst/>
                <a:latin typeface="+mn-lt"/>
                <a:ea typeface="Calibri" panose="020F0502020204030204" pitchFamily="34" charset="0"/>
                <a:cs typeface="Calibri" panose="020F0502020204030204" pitchFamily="34" charset="0"/>
              </a:rPr>
              <a:t>On Sunday March 30, 2025, Intown Lutheran Church welcomed three college students—Grace, Taylor, and Kennedi (pictured middle) as adult confirmands. These young women impressively completed our 12-lesson Bible Basics Class while also managing busy academic schedules and student-athlete responsibilities. All three of them are new to Lutheranism and very excited to be part of our church family!</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16000"/>
              </a:lnSpc>
              <a:spcAft>
                <a:spcPts val="800"/>
              </a:spcAft>
              <a:buNone/>
            </a:pPr>
            <a:endParaRPr lang="en-US" sz="1200" dirty="0">
              <a:effectLst/>
              <a:latin typeface="+mn-lt"/>
              <a:ea typeface="Calibri" panose="020F0502020204030204" pitchFamily="34" charset="0"/>
              <a:cs typeface="Calibri" panose="020F0502020204030204" pitchFamily="34" charset="0"/>
            </a:endParaRPr>
          </a:p>
          <a:p>
            <a:pPr marL="0" marR="0">
              <a:lnSpc>
                <a:spcPct val="116000"/>
              </a:lnSpc>
              <a:spcAft>
                <a:spcPts val="800"/>
              </a:spcAft>
              <a:buNone/>
            </a:pPr>
            <a:r>
              <a:rPr lang="en-US" sz="1200" dirty="0">
                <a:effectLst/>
                <a:latin typeface="+mn-lt"/>
                <a:ea typeface="Calibri" panose="020F0502020204030204" pitchFamily="34" charset="0"/>
                <a:cs typeface="Calibri" panose="020F0502020204030204" pitchFamily="34" charset="0"/>
              </a:rPr>
              <a:t>Grace says: "Intown Lutheran Church not only gave me a place to learn straight from the Scripture and truly understand it, but it also gave me a new family of fellow Christians. This is a place where I can be myself and never feel alone, judged, or out of place."</a:t>
            </a:r>
            <a:endParaRPr lang="en-US" sz="1200" dirty="0">
              <a:effectLst/>
              <a:latin typeface="+mn-lt"/>
              <a:ea typeface="Times New Roman" panose="02020603050405020304" pitchFamily="18" charset="0"/>
              <a:cs typeface="Times New Roman" panose="02020603050405020304" pitchFamily="18" charset="0"/>
            </a:endParaRPr>
          </a:p>
          <a:p>
            <a:pPr marL="0" marR="0">
              <a:lnSpc>
                <a:spcPct val="116000"/>
              </a:lnSpc>
              <a:spcAft>
                <a:spcPts val="800"/>
              </a:spcAft>
              <a:buNone/>
            </a:pPr>
            <a:endParaRPr lang="en-US" sz="1200" dirty="0">
              <a:effectLst/>
              <a:latin typeface="+mn-lt"/>
              <a:ea typeface="Calibri" panose="020F0502020204030204" pitchFamily="34" charset="0"/>
              <a:cs typeface="Calibri" panose="020F0502020204030204" pitchFamily="34" charset="0"/>
            </a:endParaRPr>
          </a:p>
          <a:p>
            <a:pPr marL="0" marR="0">
              <a:lnSpc>
                <a:spcPct val="116000"/>
              </a:lnSpc>
              <a:spcAft>
                <a:spcPts val="800"/>
              </a:spcAft>
              <a:buNone/>
            </a:pPr>
            <a:r>
              <a:rPr lang="en-US" sz="1200" dirty="0">
                <a:effectLst/>
                <a:latin typeface="+mn-lt"/>
                <a:ea typeface="Calibri" panose="020F0502020204030204" pitchFamily="34" charset="0"/>
                <a:cs typeface="Calibri" panose="020F0502020204030204" pitchFamily="34" charset="0"/>
              </a:rPr>
              <a:t>Kennedi says: “Upon arriving in Georgia for college, I hoped to find a local church. Thankfully, a friend attending Intown invited me to the worship service one Sunday. Being exposed to the great teachings of the Good News and the kind fellowship, I decided to continue attending Intown and even join various Bible Study sessions each week. Now that I’m officially a member, I can say that the meaning of Intown Lutheran Church is to cultivate a body of God’s children and teach and learn the meaning and importance of His word so that we all grow in our faithful walk with Him.”</a:t>
            </a:r>
            <a:endParaRPr lang="en-US" sz="1200" dirty="0">
              <a:effectLst/>
              <a:latin typeface="+mn-lt"/>
              <a:ea typeface="Times New Roman" panose="02020603050405020304" pitchFamily="18" charset="0"/>
              <a:cs typeface="Times New Roman" panose="02020603050405020304" pitchFamily="18" charset="0"/>
            </a:endParaRPr>
          </a:p>
          <a:p>
            <a:pPr marL="0" marR="0" algn="r">
              <a:lnSpc>
                <a:spcPct val="116000"/>
              </a:lnSpc>
              <a:spcAft>
                <a:spcPts val="800"/>
              </a:spcAft>
            </a:pPr>
            <a:endParaRPr lang="en-US" sz="1200" i="1" dirty="0">
              <a:effectLst/>
              <a:latin typeface="+mn-lt"/>
              <a:ea typeface="Calibri" panose="020F0502020204030204" pitchFamily="34" charset="0"/>
              <a:cs typeface="Calibri" panose="020F0502020204030204" pitchFamily="34" charset="0"/>
            </a:endParaRPr>
          </a:p>
          <a:p>
            <a:pPr marL="0" marR="0" algn="l">
              <a:lnSpc>
                <a:spcPct val="116000"/>
              </a:lnSpc>
              <a:spcAft>
                <a:spcPts val="800"/>
              </a:spcAft>
            </a:pPr>
            <a:r>
              <a:rPr lang="en-US" sz="1200" i="1" dirty="0">
                <a:effectLst/>
                <a:latin typeface="+mn-lt"/>
                <a:ea typeface="Calibri" panose="020F0502020204030204" pitchFamily="34" charset="0"/>
                <a:cs typeface="Calibri" panose="020F0502020204030204" pitchFamily="34" charset="0"/>
              </a:rPr>
              <a:t>From Lucas Bitter, pastor at Intown, Atlanta, Ga.</a:t>
            </a:r>
            <a:endParaRPr lang="en-US" sz="1200" dirty="0">
              <a:effectLst/>
              <a:latin typeface="+mn-l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62904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“You’re chasing joy, happiness—you’re trying to find it in all these other things that aren’t Christ, and it leaves you feeling empty,” says Jett. “But coming back to church and growing my relationship with the Lord—it’s changed my life.”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Hear more from Jett Starzynski, a college student at Northern Michigan University in Marquette, Mich., who found lasting joy not in success or status but in returning to the Savior he’d drifted from. Through the welcoming community at Anchor, a WELS home mission congregation, Jett rediscovered what it means to be truly anchored in Christ—and now shares that hope with others.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Watch video: https://wels.net/faces-of-faith-jett/</a:t>
            </a:r>
          </a:p>
        </p:txBody>
      </p:sp>
      <p:sp>
        <p:nvSpPr>
          <p:cNvPr id="4" name="Slide Number Placeholder 3"/>
          <p:cNvSpPr>
            <a:spLocks noGrp="1"/>
          </p:cNvSpPr>
          <p:nvPr>
            <p:ph type="sldNum" sz="quarter" idx="5"/>
          </p:nvPr>
        </p:nvSpPr>
        <p:spPr/>
        <p:txBody>
          <a:bodyPr/>
          <a:lstStyle/>
          <a:p>
            <a:fld id="{16783666-7838-964F-98E8-13F3DBB30284}" type="slidenum">
              <a:rPr lang="en-US" smtClean="0"/>
              <a:t>45</a:t>
            </a:fld>
            <a:endParaRPr lang="en-US"/>
          </a:p>
        </p:txBody>
      </p:sp>
    </p:spTree>
    <p:extLst>
      <p:ext uri="{BB962C8B-B14F-4D97-AF65-F5344CB8AC3E}">
        <p14:creationId xmlns:p14="http://schemas.microsoft.com/office/powerpoint/2010/main" val="30873180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While seeing a home mission church become self-supporting is a great thing, we’re MOST thankful for the souls that they have been able to reach with the gospel!</a:t>
            </a:r>
          </a:p>
        </p:txBody>
      </p:sp>
      <p:sp>
        <p:nvSpPr>
          <p:cNvPr id="4" name="Slide Number Placeholder 3"/>
          <p:cNvSpPr>
            <a:spLocks noGrp="1"/>
          </p:cNvSpPr>
          <p:nvPr>
            <p:ph type="sldNum" sz="quarter" idx="5"/>
          </p:nvPr>
        </p:nvSpPr>
        <p:spPr/>
        <p:txBody>
          <a:bodyPr/>
          <a:lstStyle/>
          <a:p>
            <a:fld id="{16783666-7838-964F-98E8-13F3DBB30284}" type="slidenum">
              <a:rPr lang="en-US" smtClean="0"/>
              <a:t>46</a:t>
            </a:fld>
            <a:endParaRPr lang="en-US"/>
          </a:p>
        </p:txBody>
      </p:sp>
    </p:spTree>
    <p:extLst>
      <p:ext uri="{BB962C8B-B14F-4D97-AF65-F5344CB8AC3E}">
        <p14:creationId xmlns:p14="http://schemas.microsoft.com/office/powerpoint/2010/main" val="1375520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Earlier this year, Ascension Lutheran Church in Jacksonville, N.C., marked a major milestone: it transitioned from a home mission congregation to a self-supporting church, no longer receiving financial subsidies from WELS. The shift came after a period of rapid growth in attendance, offerings, and community engagement. Now, just months later, Ascension is multiplying its impact. A core group from the congregation submitted a request to start a new mission church in Wilmington, N.C., and was approved in Fall 2025, signaling a bold new chapter in their journey of outreach and faith.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Read more: https://wels.net/moving-fast-but-staying-grounded/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47</a:t>
            </a:fld>
            <a:endParaRPr lang="en-US"/>
          </a:p>
        </p:txBody>
      </p:sp>
    </p:spTree>
    <p:extLst>
      <p:ext uri="{BB962C8B-B14F-4D97-AF65-F5344CB8AC3E}">
        <p14:creationId xmlns:p14="http://schemas.microsoft.com/office/powerpoint/2010/main" val="513222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It’s never just about planting one church. It’s about aggressively reaching lost souls. God can use the planting one church to multiply outreach efforts.</a:t>
            </a:r>
          </a:p>
        </p:txBody>
      </p:sp>
      <p:sp>
        <p:nvSpPr>
          <p:cNvPr id="4" name="Slide Number Placeholder 3"/>
          <p:cNvSpPr>
            <a:spLocks noGrp="1"/>
          </p:cNvSpPr>
          <p:nvPr>
            <p:ph type="sldNum" sz="quarter" idx="5"/>
          </p:nvPr>
        </p:nvSpPr>
        <p:spPr/>
        <p:txBody>
          <a:bodyPr/>
          <a:lstStyle/>
          <a:p>
            <a:fld id="{16783666-7838-964F-98E8-13F3DBB30284}" type="slidenum">
              <a:rPr lang="en-US" smtClean="0"/>
              <a:t>48</a:t>
            </a:fld>
            <a:endParaRPr lang="en-US"/>
          </a:p>
        </p:txBody>
      </p:sp>
    </p:spTree>
    <p:extLst>
      <p:ext uri="{BB962C8B-B14F-4D97-AF65-F5344CB8AC3E}">
        <p14:creationId xmlns:p14="http://schemas.microsoft.com/office/powerpoint/2010/main" val="3467727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66666"/>
                </a:solidFill>
                <a:effectLst/>
                <a:latin typeface="+mn-lt"/>
              </a:rPr>
              <a:t>Abiding Word in Houston, Texas, is just one example of many where we can see how the seed of the gospel was planted and God caused it to grow over the next 55 years. What started as a home mission church in 1972 with a couple of core group families has fl</a:t>
            </a:r>
            <a:r>
              <a:rPr lang="en-US" sz="1200" b="0" i="0" kern="1200" dirty="0">
                <a:solidFill>
                  <a:srgbClr val="666666"/>
                </a:solidFill>
                <a:effectLst/>
                <a:latin typeface="+mn-lt"/>
                <a:ea typeface="+mn-ea"/>
                <a:cs typeface="+mn-cs"/>
              </a:rPr>
              <a:t>ourished. </a:t>
            </a:r>
            <a:r>
              <a:rPr lang="en-US" sz="1200" kern="1200" dirty="0">
                <a:solidFill>
                  <a:schemeClr val="tx1"/>
                </a:solidFill>
                <a:effectLst/>
                <a:latin typeface="+mn-lt"/>
                <a:ea typeface="+mn-ea"/>
                <a:cs typeface="+mn-cs"/>
              </a:rPr>
              <a:t>55 years later, Abiding Word is now a congregation of more than 500 members with a school that provides a Christian education for the children of their congregations while also serving as an outreach arm into the community. Abiding Word generously supports the world-wide mission of WELS with their Congregational Mission Offerings. Former and current members have served or are still serving in the public ministry. Others are preparing to serve in the public ministry.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Additionally, Abiding Word helped daughter new missions in the Houston area. Hope in the Heights in Houston and </a:t>
            </a:r>
            <a:r>
              <a:rPr lang="en-US" sz="1200" kern="1200" dirty="0" err="1">
                <a:solidFill>
                  <a:schemeClr val="tx1"/>
                </a:solidFill>
                <a:effectLst/>
                <a:latin typeface="+mn-lt"/>
                <a:ea typeface="+mn-ea"/>
                <a:cs typeface="+mn-cs"/>
              </a:rPr>
              <a:t>TheMission</a:t>
            </a:r>
            <a:r>
              <a:rPr lang="en-US" sz="1200" kern="1200" dirty="0">
                <a:solidFill>
                  <a:schemeClr val="tx1"/>
                </a:solidFill>
                <a:effectLst/>
                <a:latin typeface="+mn-lt"/>
                <a:ea typeface="+mn-ea"/>
                <a:cs typeface="+mn-cs"/>
              </a:rPr>
              <a:t> in Willis are just two examples of current home mission churches daughtered by Abiding Word. Children and grandchildren of original core members have served as core group members of both these new mission starts in Texas and even some in Arkansas.  </a:t>
            </a:r>
          </a:p>
        </p:txBody>
      </p:sp>
      <p:sp>
        <p:nvSpPr>
          <p:cNvPr id="4" name="Slide Number Placeholder 3"/>
          <p:cNvSpPr>
            <a:spLocks noGrp="1"/>
          </p:cNvSpPr>
          <p:nvPr>
            <p:ph type="sldNum" sz="quarter" idx="5"/>
          </p:nvPr>
        </p:nvSpPr>
        <p:spPr/>
        <p:txBody>
          <a:bodyPr/>
          <a:lstStyle/>
          <a:p>
            <a:fld id="{16783666-7838-964F-98E8-13F3DBB30284}" type="slidenum">
              <a:rPr lang="en-US" smtClean="0"/>
              <a:t>49</a:t>
            </a:fld>
            <a:endParaRPr lang="en-US"/>
          </a:p>
        </p:txBody>
      </p:sp>
    </p:spTree>
    <p:extLst>
      <p:ext uri="{BB962C8B-B14F-4D97-AF65-F5344CB8AC3E}">
        <p14:creationId xmlns:p14="http://schemas.microsoft.com/office/powerpoint/2010/main" val="3908947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The “Christ through us” Long-Range Strategic Plan was adopted at the 2025 Synod Convention. </a:t>
            </a:r>
            <a:r>
              <a:rPr lang="en-US" dirty="0"/>
              <a:t>This issues-based strategic plan names four strategic priorities—</a:t>
            </a:r>
            <a:r>
              <a:rPr lang="en-US" sz="1200" b="0" i="0" kern="1200" dirty="0">
                <a:solidFill>
                  <a:schemeClr val="tx1"/>
                </a:solidFill>
                <a:effectLst/>
                <a:latin typeface="+mn-lt"/>
                <a:ea typeface="+mn-ea"/>
                <a:cs typeface="+mn-cs"/>
              </a:rPr>
              <a:t>Culture, Congregations, Commission, and Calling</a:t>
            </a:r>
            <a:r>
              <a:rPr lang="en-US" dirty="0"/>
              <a:t>. Each priority offers a rationale for its urgency, followed by goals—tangible steps showing how, by God’s grace, we will meet these trials. Priorities frame the struggles; goals forge the path. </a:t>
            </a:r>
          </a:p>
          <a:p>
            <a:pPr fontAlgn="base"/>
            <a:endParaRPr lang="en-US" sz="1200" b="0" i="0" kern="1200" dirty="0">
              <a:solidFill>
                <a:schemeClr val="tx1"/>
              </a:solidFill>
              <a:effectLst/>
              <a:latin typeface="+mn-lt"/>
              <a:ea typeface="+mn-ea"/>
              <a:cs typeface="+mn-cs"/>
            </a:endParaRPr>
          </a:p>
          <a:p>
            <a:pPr fontAlgn="base"/>
            <a:r>
              <a:rPr lang="en-US" dirty="0"/>
              <a:t>The congregations of WELS form the vital backbone that supports our shared gospel efforts. WELS congregations are beacons of light and truth in their communities, proclaiming the life-giving gospel to a dying world. However, these congregations are not only local gospel outposts but also the foundation of the synod’s broader ministry efforts. Through their offerings, they sustain worldwide missions and the planting of new churches. Through their nurture, they identify and encourage the future called workers who will serve the next generation. Through their witness, they embody the love of Christ who reconciled us to God. </a:t>
            </a:r>
          </a:p>
        </p:txBody>
      </p:sp>
      <p:sp>
        <p:nvSpPr>
          <p:cNvPr id="4" name="Slide Number Placeholder 3"/>
          <p:cNvSpPr>
            <a:spLocks noGrp="1"/>
          </p:cNvSpPr>
          <p:nvPr>
            <p:ph type="sldNum" sz="quarter" idx="5"/>
          </p:nvPr>
        </p:nvSpPr>
        <p:spPr/>
        <p:txBody>
          <a:bodyPr/>
          <a:lstStyle/>
          <a:p>
            <a:fld id="{16783666-7838-964F-98E8-13F3DBB30284}" type="slidenum">
              <a:rPr lang="en-US" smtClean="0"/>
              <a:t>5</a:t>
            </a:fld>
            <a:endParaRPr lang="en-US"/>
          </a:p>
        </p:txBody>
      </p:sp>
    </p:spTree>
    <p:extLst>
      <p:ext uri="{BB962C8B-B14F-4D97-AF65-F5344CB8AC3E}">
        <p14:creationId xmlns:p14="http://schemas.microsoft.com/office/powerpoint/2010/main" val="14181185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Risen Savior is a thriving congregation in a rapidly growing community. Since its restart in 2016, the congregation has grown from 66 to 440 members, with 134 adult confirmations in the last three years alone. The church now has 350 families on its prospect list.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US" sz="1100" dirty="0">
                <a:latin typeface="+mn-lt"/>
              </a:rPr>
              <a:t>They partnered with </a:t>
            </a:r>
            <a:r>
              <a:rPr lang="en-US" sz="1100" b="0" i="0" dirty="0">
                <a:solidFill>
                  <a:srgbClr val="333333"/>
                </a:solidFill>
                <a:effectLst/>
                <a:latin typeface="+mn-lt"/>
              </a:rPr>
              <a:t>Ascension in Sarasota, Fla., to start and support a new mission plant in Parrish, FL. Home missionary Ben Balge (pictured left) leads the new church in Parrish. 20,000 to 30,000 homes are expected to be built there in the next 10 years. This new church will be reaching out with the gospel to a community that is 85 percent unchurched.</a:t>
            </a:r>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p:txBody>
      </p:sp>
      <p:sp>
        <p:nvSpPr>
          <p:cNvPr id="4" name="Slide Number Placeholder 3"/>
          <p:cNvSpPr>
            <a:spLocks noGrp="1"/>
          </p:cNvSpPr>
          <p:nvPr>
            <p:ph type="sldNum" sz="quarter" idx="5"/>
          </p:nvPr>
        </p:nvSpPr>
        <p:spPr/>
        <p:txBody>
          <a:bodyPr/>
          <a:lstStyle/>
          <a:p>
            <a:fld id="{16783666-7838-964F-98E8-13F3DBB30284}" type="slidenum">
              <a:rPr lang="en-US" smtClean="0"/>
              <a:t>50</a:t>
            </a:fld>
            <a:endParaRPr lang="en-US"/>
          </a:p>
        </p:txBody>
      </p:sp>
    </p:spTree>
    <p:extLst>
      <p:ext uri="{BB962C8B-B14F-4D97-AF65-F5344CB8AC3E}">
        <p14:creationId xmlns:p14="http://schemas.microsoft.com/office/powerpoint/2010/main" val="36089763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mn-lt"/>
              </a:rPr>
              <a:t>Established congregations that started as new home mission plants can enhance a ministry! </a:t>
            </a:r>
            <a:r>
              <a:rPr lang="en-US" sz="1800" dirty="0">
                <a:solidFill>
                  <a:srgbClr val="000000"/>
                </a:solidFill>
                <a:effectLst/>
                <a:highlight>
                  <a:srgbClr val="FFFFFF"/>
                </a:highlight>
                <a:latin typeface="Calibri" panose="020F0502020204030204" pitchFamily="34" charset="0"/>
                <a:ea typeface="Calibri" panose="020F0502020204030204" pitchFamily="34" charset="0"/>
              </a:rPr>
              <a:t>Churches can request short-term, additional funding from Home Missions to enhance a ministry at their current congregation. This extra boost could mean the ability to call an additional pastor or staff minister, starting a new cross-cultural ministry, or even restarting a church where members have renewed their efforts to go with the gospel into their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highlight>
                <a:srgbClr val="FFFFFF"/>
              </a:highligh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Redeemer in Edna, Texas, is a growing congregation with a mission-minded pastor leading the effort. Over the past three years, membership has increased by 26 percent, with 29 adult confirmations during that time. With 279 names on its prospect list and outreach opportunities expanding beyond what one pastor can manage, Redeemer is requesting short-term Home Missions support to call a second bilingual pastor to help connect with the growing community, both Spanish- and English-speakers, and continue reaching more people with the gospel.</a:t>
            </a:r>
            <a:endParaRPr lang="en-US" sz="16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51</a:t>
            </a:fld>
            <a:endParaRPr lang="en-US"/>
          </a:p>
        </p:txBody>
      </p:sp>
    </p:spTree>
    <p:extLst>
      <p:ext uri="{BB962C8B-B14F-4D97-AF65-F5344CB8AC3E}">
        <p14:creationId xmlns:p14="http://schemas.microsoft.com/office/powerpoint/2010/main" val="27011831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333333"/>
                </a:solidFill>
                <a:effectLst/>
                <a:latin typeface="+mn-lt"/>
              </a:rPr>
              <a:t>The 120 members at Shepherd of the Mountain were outreach minded. And they knew they didn’t want one big mega church – they wanted to surround the greater Reno area with 4-5 churches to better reach the various communities. They started with The Springs in Sparks, NV, that started around 2008. By 2018, The Springs was completely self-supporting and settling into their new church building, and they partnered with Shepherd of the Mountains to start a third site in Reno. Light of the Valleys is now a subsidized home mission church worshiping in a rented storefront and growing rapidly.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333333"/>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333333"/>
                </a:solidFill>
                <a:effectLst/>
                <a:latin typeface="+mn-lt"/>
              </a:rPr>
              <a:t>100 Missions in 10 Years isn’t just about the 100. It’s about the hundreds and prayerfully THOUSANDS of churches that are started from those original 100, and ultimately the HUNDREDS of THOUSANDS of individuals that can be impacted by the proclamation of the gospel.  </a:t>
            </a:r>
          </a:p>
        </p:txBody>
      </p:sp>
      <p:sp>
        <p:nvSpPr>
          <p:cNvPr id="4" name="Slide Number Placeholder 3"/>
          <p:cNvSpPr>
            <a:spLocks noGrp="1"/>
          </p:cNvSpPr>
          <p:nvPr>
            <p:ph type="sldNum" sz="quarter" idx="5"/>
          </p:nvPr>
        </p:nvSpPr>
        <p:spPr/>
        <p:txBody>
          <a:bodyPr/>
          <a:lstStyle/>
          <a:p>
            <a:fld id="{16783666-7838-964F-98E8-13F3DBB30284}" type="slidenum">
              <a:rPr lang="en-US" smtClean="0"/>
              <a:t>52</a:t>
            </a:fld>
            <a:endParaRPr lang="en-US"/>
          </a:p>
        </p:txBody>
      </p:sp>
    </p:spTree>
    <p:extLst>
      <p:ext uri="{BB962C8B-B14F-4D97-AF65-F5344CB8AC3E}">
        <p14:creationId xmlns:p14="http://schemas.microsoft.com/office/powerpoint/2010/main" val="18807442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Pray: </a:t>
            </a:r>
            <a:r>
              <a:rPr lang="en-US" sz="1100" b="0" i="0" dirty="0">
                <a:solidFill>
                  <a:srgbClr val="FFFFFF"/>
                </a:solidFill>
                <a:effectLst/>
                <a:latin typeface="+mn-lt"/>
              </a:rPr>
              <a:t>This is no small thing. Pray that the Lord of the church would provide workers. Pray for our WELS Home Missions leaders, our home missionaries, and our worker training schools as they recruit and train future missionaries. Pray that the Lord provides us with the financial support needed to do the work.</a:t>
            </a:r>
          </a:p>
          <a:p>
            <a:endParaRPr lang="en-US" sz="1100" dirty="0">
              <a:latin typeface="+mn-lt"/>
            </a:endParaRPr>
          </a:p>
          <a:p>
            <a:r>
              <a:rPr lang="en-US" sz="1100" b="1" dirty="0">
                <a:latin typeface="+mn-lt"/>
              </a:rPr>
              <a:t>Get Involved: </a:t>
            </a:r>
            <a:r>
              <a:rPr lang="en-US" sz="1100" b="0" i="0" dirty="0">
                <a:solidFill>
                  <a:srgbClr val="FFFFFF"/>
                </a:solidFill>
                <a:effectLst/>
                <a:latin typeface="+mn-lt"/>
              </a:rPr>
              <a:t>If you see nearby mission opportunities, </a:t>
            </a:r>
            <a:r>
              <a:rPr lang="en-US" sz="1100" b="0" i="0" dirty="0">
                <a:effectLst/>
                <a:latin typeface="+mn-lt"/>
              </a:rPr>
              <a:t>talk with your district mission board</a:t>
            </a:r>
            <a:r>
              <a:rPr lang="en-US" sz="1100" b="0" i="0" dirty="0">
                <a:solidFill>
                  <a:srgbClr val="FFFFFF"/>
                </a:solidFill>
                <a:effectLst/>
                <a:latin typeface="+mn-lt"/>
              </a:rPr>
              <a:t> to see what you or your congregation might do to get involved in this synod wide church planting effort. Encourage young men and women in your church to consider full-time ministry. Ask your pastor to keep our synod’s work in your congregational prayers and provide updates on a regular basis.</a:t>
            </a:r>
            <a:endParaRPr lang="en-US" sz="1100" dirty="0">
              <a:latin typeface="+mn-lt"/>
            </a:endParaRPr>
          </a:p>
          <a:p>
            <a:endParaRPr lang="en-US" sz="1100" dirty="0">
              <a:latin typeface="+mn-lt"/>
            </a:endParaRPr>
          </a:p>
          <a:p>
            <a:r>
              <a:rPr lang="en-US" sz="1100" b="1" dirty="0">
                <a:latin typeface="+mn-lt"/>
              </a:rPr>
              <a:t>Give: </a:t>
            </a:r>
            <a:r>
              <a:rPr lang="en-US" sz="1100" b="0" i="0" dirty="0">
                <a:solidFill>
                  <a:srgbClr val="FFFFFF"/>
                </a:solidFill>
                <a:effectLst/>
                <a:latin typeface="+mn-lt"/>
              </a:rPr>
              <a:t>You know the grace of our Lord Jesus Christ. He was rich, yet he became poor so that through his poverty we might become rich (2 Corinthians 8:9). God’s generosity has resulted in the riches of forgiveness, peace, joy, and hope. Let that move you to give generously to your local congregation, to your synod through your church, and to this initiative.</a:t>
            </a:r>
          </a:p>
          <a:p>
            <a:endParaRPr lang="en-US" sz="1100" b="1" i="0" dirty="0">
              <a:solidFill>
                <a:srgbClr val="FFFFFF"/>
              </a:solidFill>
              <a:effectLst/>
              <a:latin typeface="+mn-lt"/>
            </a:endParaRPr>
          </a:p>
          <a:p>
            <a:r>
              <a:rPr lang="en-US" sz="1100" b="1" i="0" dirty="0">
                <a:solidFill>
                  <a:srgbClr val="FFFFFF"/>
                </a:solidFill>
                <a:effectLst/>
                <a:latin typeface="+mn-lt"/>
              </a:rPr>
              <a:t>Encourage people to check out the website: </a:t>
            </a:r>
            <a:r>
              <a:rPr lang="en-US" sz="1100" b="0" i="0" dirty="0">
                <a:solidFill>
                  <a:srgbClr val="FFFFFF"/>
                </a:solidFill>
                <a:effectLst/>
                <a:latin typeface="+mn-lt"/>
              </a:rPr>
              <a:t>Learn more and stay up to date on progress at </a:t>
            </a:r>
            <a:r>
              <a:rPr lang="en-US" sz="1100" b="1" i="0" dirty="0">
                <a:solidFill>
                  <a:srgbClr val="FFFFFF"/>
                </a:solidFill>
                <a:effectLst/>
                <a:latin typeface="+mn-lt"/>
              </a:rPr>
              <a:t>wels.net/100in10. </a:t>
            </a:r>
            <a:endParaRPr lang="en-US" sz="1100" b="1"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53</a:t>
            </a:fld>
            <a:endParaRPr lang="en-US"/>
          </a:p>
        </p:txBody>
      </p:sp>
    </p:spTree>
    <p:extLst>
      <p:ext uri="{BB962C8B-B14F-4D97-AF65-F5344CB8AC3E}">
        <p14:creationId xmlns:p14="http://schemas.microsoft.com/office/powerpoint/2010/main" val="35688894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Please pray together. </a:t>
            </a:r>
          </a:p>
        </p:txBody>
      </p:sp>
      <p:sp>
        <p:nvSpPr>
          <p:cNvPr id="4" name="Slide Number Placeholder 3"/>
          <p:cNvSpPr>
            <a:spLocks noGrp="1"/>
          </p:cNvSpPr>
          <p:nvPr>
            <p:ph type="sldNum" sz="quarter" idx="5"/>
          </p:nvPr>
        </p:nvSpPr>
        <p:spPr/>
        <p:txBody>
          <a:bodyPr/>
          <a:lstStyle/>
          <a:p>
            <a:fld id="{16783666-7838-964F-98E8-13F3DBB30284}" type="slidenum">
              <a:rPr lang="en-US" smtClean="0"/>
              <a:t>54</a:t>
            </a:fld>
            <a:endParaRPr lang="en-US"/>
          </a:p>
        </p:txBody>
      </p:sp>
    </p:spTree>
    <p:extLst>
      <p:ext uri="{BB962C8B-B14F-4D97-AF65-F5344CB8AC3E}">
        <p14:creationId xmlns:p14="http://schemas.microsoft.com/office/powerpoint/2010/main" val="19204946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dirty="0">
                <a:solidFill>
                  <a:srgbClr val="666666"/>
                </a:solidFill>
                <a:effectLst/>
                <a:latin typeface="+mn-lt"/>
              </a:rPr>
              <a:t>This initiative is about aggressively and confidently doing the work that God has called all of us to do. Here are some ways to get out there and help!</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55</a:t>
            </a:fld>
            <a:endParaRPr lang="en-US"/>
          </a:p>
        </p:txBody>
      </p:sp>
    </p:spTree>
    <p:extLst>
      <p:ext uri="{BB962C8B-B14F-4D97-AF65-F5344CB8AC3E}">
        <p14:creationId xmlns:p14="http://schemas.microsoft.com/office/powerpoint/2010/main" val="10704223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WELS Mission Journeys provides an opportunity for all WELS members to walk together in the Great Commission. Through service opportunities in WELS mission fields at home and abroad, members can engage in Christian service. While volunteering, the learning and sharing of outreach ideas will allow individuals and teams to explore how they can use their God-given abilities to engage in outreach activities in their local communities upon their return home. With the Lord’s blessing, these trips will inspire a lifelong journey of service and outreach for all who volunteer.</a:t>
            </a:r>
          </a:p>
          <a:p>
            <a:endParaRPr lang="en-US" sz="1100" dirty="0">
              <a:effectLst/>
              <a:latin typeface="+mn-lt"/>
              <a:ea typeface="Calibri" panose="020F0502020204030204" pitchFamily="34" charset="0"/>
              <a:cs typeface="Times New Roman" panose="02020603050405020304" pitchFamily="18" charset="0"/>
            </a:endParaRPr>
          </a:p>
          <a:p>
            <a:r>
              <a:rPr lang="en-US" sz="1100" dirty="0">
                <a:effectLst/>
                <a:latin typeface="+mn-lt"/>
                <a:ea typeface="Calibri" panose="020F0502020204030204" pitchFamily="34" charset="0"/>
                <a:cs typeface="Times New Roman" panose="02020603050405020304" pitchFamily="18" charset="0"/>
              </a:rPr>
              <a:t>Mission Journeys is also looking for additional host congregations! If your congregations would be interested in </a:t>
            </a:r>
            <a:r>
              <a:rPr lang="en-US" sz="1100" i="0" dirty="0">
                <a:effectLst/>
                <a:latin typeface="+mn-lt"/>
                <a:ea typeface="Calibri" panose="020F0502020204030204" pitchFamily="34" charset="0"/>
                <a:cs typeface="Times New Roman" panose="02020603050405020304" pitchFamily="18" charset="0"/>
              </a:rPr>
              <a:t>hosting</a:t>
            </a:r>
            <a:r>
              <a:rPr lang="en-US" sz="1100" dirty="0">
                <a:effectLst/>
                <a:latin typeface="+mn-lt"/>
                <a:ea typeface="Calibri" panose="020F0502020204030204" pitchFamily="34" charset="0"/>
                <a:cs typeface="Times New Roman" panose="02020603050405020304" pitchFamily="18" charset="0"/>
              </a:rPr>
              <a:t> a Mission Journeys team, you can fill out an application form online. </a:t>
            </a:r>
          </a:p>
          <a:p>
            <a:endParaRPr lang="en-US" sz="1100" dirty="0">
              <a:latin typeface="+mn-lt"/>
            </a:endParaRPr>
          </a:p>
          <a:p>
            <a:r>
              <a:rPr lang="en-US" sz="1100" dirty="0">
                <a:latin typeface="+mn-lt"/>
              </a:rPr>
              <a:t>Learn more, read FAQs, and sign up to host or send a team at </a:t>
            </a:r>
            <a:r>
              <a:rPr lang="en-US" sz="1100" dirty="0">
                <a:latin typeface="+mn-lt"/>
                <a:hlinkClick r:id="rId3"/>
              </a:rPr>
              <a:t>wels.net/</a:t>
            </a:r>
            <a:r>
              <a:rPr lang="en-US" sz="1100" dirty="0" err="1">
                <a:latin typeface="+mn-lt"/>
                <a:hlinkClick r:id="rId3"/>
              </a:rPr>
              <a:t>missionjourneys</a:t>
            </a:r>
            <a:r>
              <a:rPr lang="en-US" sz="1100" dirty="0">
                <a:latin typeface="+mn-lt"/>
                <a:hlinkClick r:id="rId3"/>
              </a:rPr>
              <a:t>/</a:t>
            </a:r>
            <a:endParaRPr lang="en-US" sz="1100" dirty="0">
              <a:latin typeface="+mn-lt"/>
            </a:endParaRP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56</a:t>
            </a:fld>
            <a:endParaRPr lang="en-US"/>
          </a:p>
        </p:txBody>
      </p:sp>
    </p:spTree>
    <p:extLst>
      <p:ext uri="{BB962C8B-B14F-4D97-AF65-F5344CB8AC3E}">
        <p14:creationId xmlns:p14="http://schemas.microsoft.com/office/powerpoint/2010/main" val="31182955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six-person WELS Mission Journeys team from St. Matthew's in Janesville, WI, traveled to Bentonville, AR, in October 2024 and May 2025 to assist the new mission start. They partnered with Home Missionary Ross Chartrand and the core group to survey individuals in the Bentonville town square regarding the strengths and needs of the community and how they see a new church meeting those needs. They also participated in a grocery bag food drive collection, bringing in 44 bags of food to be donated to a local food pantry and providing opportunities to talk face to face with residents of Centerton, the home mission’s anticipated future home.</a:t>
            </a:r>
          </a:p>
          <a:p>
            <a:endParaRPr lang="en-US" dirty="0"/>
          </a:p>
          <a:p>
            <a:r>
              <a:rPr lang="en-US" dirty="0"/>
              <a:t>St. Matthew’s is planning more Mission Journey trips with even more members to assist with outreach for the home mission. Likewise, Pastor Chartrand and members of his core group are planning to travel to Janesville to host a mission festival at St. Matthew’s.</a:t>
            </a:r>
          </a:p>
          <a:p>
            <a:endParaRPr lang="en-US" dirty="0"/>
          </a:p>
          <a:p>
            <a:r>
              <a:rPr lang="en-US" dirty="0"/>
              <a:t>Your congregation can also partner with a WELS home mission congregation for mission trips! Visit wels.net/</a:t>
            </a:r>
            <a:r>
              <a:rPr lang="en-US" dirty="0" err="1"/>
              <a:t>missionjourneys</a:t>
            </a:r>
            <a:r>
              <a:rPr lang="en-US" dirty="0"/>
              <a:t> and/or contact Mission Journeys coordinator Shannon Bohme at missionjourneys@wels.net or 651-324-4218 to learn more. </a:t>
            </a:r>
          </a:p>
        </p:txBody>
      </p:sp>
      <p:sp>
        <p:nvSpPr>
          <p:cNvPr id="4" name="Slide Number Placeholder 3"/>
          <p:cNvSpPr>
            <a:spLocks noGrp="1"/>
          </p:cNvSpPr>
          <p:nvPr>
            <p:ph type="sldNum" sz="quarter" idx="5"/>
          </p:nvPr>
        </p:nvSpPr>
        <p:spPr/>
        <p:txBody>
          <a:bodyPr/>
          <a:lstStyle/>
          <a:p>
            <a:fld id="{16783666-7838-964F-98E8-13F3DBB30284}" type="slidenum">
              <a:rPr lang="en-US" smtClean="0"/>
              <a:t>57</a:t>
            </a:fld>
            <a:endParaRPr lang="en-US"/>
          </a:p>
        </p:txBody>
      </p:sp>
    </p:spTree>
    <p:extLst>
      <p:ext uri="{BB962C8B-B14F-4D97-AF65-F5344CB8AC3E}">
        <p14:creationId xmlns:p14="http://schemas.microsoft.com/office/powerpoint/2010/main" val="42074712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mn-lt"/>
              </a:rPr>
              <a:t>Speakers: </a:t>
            </a:r>
            <a:r>
              <a:rPr lang="en-US" sz="1100" dirty="0">
                <a:latin typeface="+mn-lt"/>
              </a:rPr>
              <a:t>District Mission Board members, Home Missionaries, Mission Counselors, and other Home Missions representatives are willing and able to present on the 100 missions in 10 years initiative at your next church Mission Festival, LWMS circuit rally, school assembly, or small group gathering. Contact your local District Mission Board OR fill out a request at wels.net/speaker-request to find a speaker for your event this fall. </a:t>
            </a:r>
          </a:p>
          <a:p>
            <a:endParaRPr lang="en-US" sz="11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latin typeface="+mn-lt"/>
              </a:rPr>
              <a:t>Social Media: </a:t>
            </a:r>
            <a:r>
              <a:rPr lang="en-US" sz="1100" b="0" kern="1200" dirty="0">
                <a:solidFill>
                  <a:schemeClr val="tx1"/>
                </a:solidFill>
                <a:effectLst/>
                <a:latin typeface="+mn-lt"/>
                <a:ea typeface="+mn-ea"/>
                <a:cs typeface="+mn-cs"/>
              </a:rPr>
              <a:t>Follow us on Facebook and Instagram @WELSmissions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dirty="0">
                <a:solidFill>
                  <a:schemeClr val="tx1"/>
                </a:solidFill>
                <a:effectLst/>
                <a:latin typeface="+mn-lt"/>
                <a:ea typeface="+mn-ea"/>
                <a:cs typeface="+mn-cs"/>
              </a:rPr>
              <a:t>E-Mails: </a:t>
            </a:r>
            <a:r>
              <a:rPr lang="en-US" sz="1100" b="0" kern="1200" dirty="0">
                <a:solidFill>
                  <a:schemeClr val="tx1"/>
                </a:solidFill>
                <a:effectLst/>
                <a:latin typeface="+mn-lt"/>
                <a:ea typeface="+mn-ea"/>
                <a:cs typeface="+mn-cs"/>
              </a:rPr>
              <a:t>Subscribe to weekly Missions Blogs and quarterly Missions Update E-Newsletters at wels.net/subscribe.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effectLst/>
              <a:latin typeface="+mn-lt"/>
              <a:ea typeface="+mn-ea"/>
              <a:cs typeface="+mn-cs"/>
            </a:endParaRPr>
          </a:p>
          <a:p>
            <a:pPr marL="0" marR="0">
              <a:lnSpc>
                <a:spcPts val="2040"/>
              </a:lnSpc>
              <a:spcBef>
                <a:spcPts val="0"/>
              </a:spcBef>
              <a:spcAft>
                <a:spcPts val="0"/>
              </a:spcAft>
            </a:pPr>
            <a:r>
              <a:rPr lang="en-US" sz="1100" b="1" kern="1200" dirty="0">
                <a:solidFill>
                  <a:schemeClr val="tx1"/>
                </a:solidFill>
                <a:effectLst/>
                <a:latin typeface="+mn-lt"/>
                <a:ea typeface="+mn-ea"/>
                <a:cs typeface="+mn-cs"/>
              </a:rPr>
              <a:t>Faces of Faith: </a:t>
            </a:r>
            <a:r>
              <a:rPr lang="en-US" sz="1100" dirty="0">
                <a:solidFill>
                  <a:srgbClr val="000000"/>
                </a:solidFill>
                <a:effectLst/>
                <a:latin typeface="+mn-lt"/>
                <a:ea typeface="Times New Roman" panose="02020603050405020304" pitchFamily="18" charset="0"/>
              </a:rPr>
              <a:t>The 6</a:t>
            </a:r>
            <a:r>
              <a:rPr lang="en-US" sz="1100" baseline="30000" dirty="0">
                <a:solidFill>
                  <a:srgbClr val="000000"/>
                </a:solidFill>
                <a:effectLst/>
                <a:latin typeface="+mn-lt"/>
                <a:ea typeface="Times New Roman" panose="02020603050405020304" pitchFamily="18" charset="0"/>
              </a:rPr>
              <a:t>th</a:t>
            </a:r>
            <a:r>
              <a:rPr lang="en-US" sz="1100" dirty="0">
                <a:solidFill>
                  <a:srgbClr val="000000"/>
                </a:solidFill>
                <a:effectLst/>
                <a:latin typeface="+mn-lt"/>
                <a:ea typeface="Times New Roman" panose="02020603050405020304" pitchFamily="18" charset="0"/>
              </a:rPr>
              <a:t> annual edition of </a:t>
            </a:r>
            <a:r>
              <a:rPr lang="en-US" sz="1100" i="1" dirty="0">
                <a:solidFill>
                  <a:srgbClr val="000000"/>
                </a:solidFill>
                <a:effectLst/>
                <a:latin typeface="+mn-lt"/>
                <a:ea typeface="Times New Roman" panose="02020603050405020304" pitchFamily="18" charset="0"/>
              </a:rPr>
              <a:t>Faces of Faith </a:t>
            </a:r>
            <a:r>
              <a:rPr lang="en-US" sz="1100" i="0" dirty="0">
                <a:solidFill>
                  <a:srgbClr val="000000"/>
                </a:solidFill>
                <a:effectLst/>
                <a:latin typeface="+mn-lt"/>
                <a:ea typeface="Times New Roman" panose="02020603050405020304" pitchFamily="18" charset="0"/>
              </a:rPr>
              <a:t>is now available. This is a great overview of the work we’re doing in Home, World, and Joint Missions, and you can learn more about the 100 missions in 10 years initiative in this magazine. </a:t>
            </a:r>
          </a:p>
          <a:p>
            <a:pPr marL="0" marR="0">
              <a:lnSpc>
                <a:spcPts val="2040"/>
              </a:lnSpc>
              <a:spcBef>
                <a:spcPts val="0"/>
              </a:spcBef>
              <a:spcAft>
                <a:spcPts val="0"/>
              </a:spcAft>
            </a:pPr>
            <a:endParaRPr lang="en-US" sz="1100" i="0" dirty="0">
              <a:solidFill>
                <a:srgbClr val="000000"/>
              </a:solidFill>
              <a:effectLst/>
              <a:latin typeface="+mn-lt"/>
              <a:ea typeface="Times New Roman" panose="02020603050405020304" pitchFamily="18" charset="0"/>
            </a:endParaRPr>
          </a:p>
          <a:p>
            <a:pPr marL="0" marR="0" lvl="0" indent="0" algn="l" defTabSz="914400" rtl="0" eaLnBrk="1" fontAlgn="auto" latinLnBrk="0" hangingPunct="1">
              <a:lnSpc>
                <a:spcPts val="2040"/>
              </a:lnSpc>
              <a:spcBef>
                <a:spcPts val="0"/>
              </a:spcBef>
              <a:spcAft>
                <a:spcPts val="0"/>
              </a:spcAft>
              <a:buClrTx/>
              <a:buSzTx/>
              <a:buFontTx/>
              <a:buNone/>
              <a:tabLst/>
              <a:defRPr/>
            </a:pPr>
            <a:r>
              <a:rPr lang="en-US" sz="1100" i="0" dirty="0">
                <a:solidFill>
                  <a:srgbClr val="000000"/>
                </a:solidFill>
                <a:effectLst/>
                <a:latin typeface="+mn-lt"/>
                <a:ea typeface="Times New Roman" panose="02020603050405020304" pitchFamily="18" charset="0"/>
              </a:rPr>
              <a:t>It is </a:t>
            </a:r>
            <a:r>
              <a:rPr lang="en-US" sz="1100" dirty="0">
                <a:solidFill>
                  <a:srgbClr val="000000"/>
                </a:solidFill>
                <a:effectLst/>
                <a:latin typeface="+mn-lt"/>
                <a:ea typeface="Times New Roman" panose="02020603050405020304" pitchFamily="18" charset="0"/>
              </a:rPr>
              <a:t>available online and by request at </a:t>
            </a:r>
            <a:r>
              <a:rPr lang="en-US" sz="1100" b="1" dirty="0">
                <a:solidFill>
                  <a:srgbClr val="000000"/>
                </a:solidFill>
                <a:effectLst/>
                <a:latin typeface="+mn-lt"/>
                <a:ea typeface="Times New Roman" panose="02020603050405020304" pitchFamily="18" charset="0"/>
              </a:rPr>
              <a:t>wels.net/</a:t>
            </a:r>
            <a:r>
              <a:rPr lang="en-US" sz="1100" b="1" dirty="0" err="1">
                <a:solidFill>
                  <a:srgbClr val="000000"/>
                </a:solidFill>
                <a:effectLst/>
                <a:latin typeface="+mn-lt"/>
                <a:ea typeface="Times New Roman" panose="02020603050405020304" pitchFamily="18" charset="0"/>
              </a:rPr>
              <a:t>facesoffaith</a:t>
            </a:r>
            <a:r>
              <a:rPr lang="en-US" sz="1100" dirty="0">
                <a:solidFill>
                  <a:srgbClr val="000000"/>
                </a:solidFill>
                <a:effectLst/>
                <a:latin typeface="+mn-lt"/>
                <a:ea typeface="Times New Roman" panose="02020603050405020304" pitchFamily="18" charset="0"/>
              </a:rPr>
              <a:t>.</a:t>
            </a:r>
            <a:r>
              <a:rPr lang="en-US" sz="1100" dirty="0">
                <a:solidFill>
                  <a:schemeClr val="tx1"/>
                </a:solidFill>
                <a:effectLst/>
                <a:latin typeface="+mn-lt"/>
                <a:ea typeface="Times New Roman" panose="02020603050405020304" pitchFamily="18" charset="0"/>
              </a:rPr>
              <a:t> </a:t>
            </a:r>
            <a:r>
              <a:rPr lang="en-US" sz="1100" dirty="0">
                <a:solidFill>
                  <a:srgbClr val="000000"/>
                </a:solidFill>
                <a:effectLst/>
                <a:latin typeface="+mn-lt"/>
                <a:ea typeface="Times New Roman" panose="02020603050405020304" pitchFamily="18" charset="0"/>
              </a:rPr>
              <a:t>Any congregation OR LWMS circuit is welcome to request up to 50 copies of the magazine, and we are also offering 100 Missions in 10 Years brochures and large home and world mission maps (24” x 36”) free of charge. Note – Faces of Faith is automatically sent to any congregation hosting a Mission Festival. </a:t>
            </a:r>
            <a:endParaRPr lang="en-US" sz="1100" dirty="0">
              <a:effectLst/>
              <a:latin typeface="+mn-lt"/>
              <a:ea typeface="Calibri" panose="020F0502020204030204" pitchFamily="34" charset="0"/>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58</a:t>
            </a:fld>
            <a:endParaRPr lang="en-US"/>
          </a:p>
        </p:txBody>
      </p:sp>
    </p:spTree>
    <p:extLst>
      <p:ext uri="{BB962C8B-B14F-4D97-AF65-F5344CB8AC3E}">
        <p14:creationId xmlns:p14="http://schemas.microsoft.com/office/powerpoint/2010/main" val="11994557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FFFFFF"/>
                </a:solidFill>
                <a:effectLst/>
                <a:latin typeface="Open Sans" panose="020B0606030504020204" pitchFamily="34" charset="0"/>
              </a:rPr>
              <a:t>LWMS is women dedicated to serving Jesus by increasing awareness of, interest in, and support of the mission outreach of the Wisconsin Evangelical Lutheran Synod (WELS). They are valuable partners of WELS Home Missions and the 100 Missions in 10 Years effort. They offer an annual convention during the last full weekend in June, where hundreds of women (and the men who love them) gather to learn about and support WELS Home, World, and Joint Mission work. Each of the 60 regional circuits of LWMS </a:t>
            </a:r>
            <a:r>
              <a:rPr lang="en-US" b="0" i="0" dirty="0">
                <a:solidFill>
                  <a:srgbClr val="333333"/>
                </a:solidFill>
                <a:effectLst/>
                <a:latin typeface="Open Sans" panose="020B0606030504020204" pitchFamily="34" charset="0"/>
              </a:rPr>
              <a:t>offer semi-annual circuit rallies where mission-minded women come together to encourage one another in spiritual growth and mission awareness. They are usually held in the spring and the fall. These are a wonderful opportunity to meet or join with women for worship, fellowship, and learning about missions at home and around the world.</a:t>
            </a:r>
          </a:p>
          <a:p>
            <a:endParaRPr lang="en-US" b="0" i="0" dirty="0">
              <a:solidFill>
                <a:srgbClr val="333333"/>
              </a:solidFill>
              <a:effectLst/>
              <a:latin typeface="Open Sans" panose="020B0606030504020204" pitchFamily="34" charset="0"/>
            </a:endParaRPr>
          </a:p>
          <a:p>
            <a:r>
              <a:rPr lang="en-US" b="0" i="0" dirty="0">
                <a:solidFill>
                  <a:srgbClr val="333333"/>
                </a:solidFill>
                <a:effectLst/>
                <a:latin typeface="Open Sans" panose="020B0606030504020204" pitchFamily="34" charset="0"/>
              </a:rPr>
              <a:t>Learn more about LWMS and how you can get involved at </a:t>
            </a:r>
            <a:r>
              <a:rPr lang="en-US" b="1" i="0" dirty="0">
                <a:solidFill>
                  <a:srgbClr val="333333"/>
                </a:solidFill>
                <a:effectLst/>
                <a:latin typeface="Open Sans" panose="020B0606030504020204" pitchFamily="34" charset="0"/>
              </a:rPr>
              <a:t>lwms.org</a:t>
            </a:r>
            <a:r>
              <a:rPr lang="en-US" b="0" i="0" dirty="0">
                <a:solidFill>
                  <a:srgbClr val="333333"/>
                </a:solidFill>
                <a:effectLst/>
                <a:latin typeface="Open Sans" panose="020B0606030504020204" pitchFamily="34" charset="0"/>
              </a:rPr>
              <a:t>. </a:t>
            </a:r>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59</a:t>
            </a:fld>
            <a:endParaRPr lang="en-US"/>
          </a:p>
        </p:txBody>
      </p:sp>
    </p:spTree>
    <p:extLst>
      <p:ext uri="{BB962C8B-B14F-4D97-AF65-F5344CB8AC3E}">
        <p14:creationId xmlns:p14="http://schemas.microsoft.com/office/powerpoint/2010/main" val="2796169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A62CF-B9D7-2870-A8FC-76DCCB4D87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31F0BB-988B-945D-73E3-CDC2A638B7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72698-8EBC-C616-D9E3-679DD6AA269F}"/>
              </a:ext>
            </a:extLst>
          </p:cNvPr>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WELS Home Missions plays a critical role in the “Congregations” priority. Two goals were identified related to WELS Home Missions:</a:t>
            </a:r>
            <a:endParaRPr lang="en-US" dirty="0"/>
          </a:p>
          <a:p>
            <a:pPr fontAlgn="base"/>
            <a:endParaRPr lang="en-US" dirty="0"/>
          </a:p>
          <a:p>
            <a:pPr marL="171450" indent="-171450" fontAlgn="base">
              <a:buFont typeface="Arial" panose="020B0604020202020204" pitchFamily="34" charset="0"/>
              <a:buChar char="•"/>
            </a:pPr>
            <a:r>
              <a:rPr lang="en-US" b="1" dirty="0"/>
              <a:t>Support ministry enhancement efforts: </a:t>
            </a:r>
            <a:r>
              <a:rPr lang="en-US" dirty="0"/>
              <a:t>Every WELS congregation faces a distinct blend of opportunities and challenges, shaped by shifting ministry contexts. Some will seek to enhance or revitalize their current mission efforts, particularly if their ministry context has changed. Others will explore regional collaboration, shared ministry, or consolidation to amplify their gospel reach. Still others will prayerfully consider the objectives of their childhood ministries, including Lutheran schools: discipleship, outreach, or both. They will seek to ensure such childhood ministries are sustainable long term. Our goal is to offer support to WELS congregations in whatever ministry enhancement effort they choose to undertake for Christ’s glory. When asked, we will help them assess their strategies, providing the encouragement, advice, and resources that can help them plan and implement efforts that enhance their outreach and discipleship ministries. </a:t>
            </a:r>
          </a:p>
          <a:p>
            <a:pPr marL="171450" indent="-171450" fontAlgn="base">
              <a:buFont typeface="Arial" panose="020B0604020202020204" pitchFamily="34" charset="0"/>
              <a:buChar char="•"/>
            </a:pPr>
            <a:r>
              <a:rPr lang="en-US" b="1" dirty="0"/>
              <a:t>Expand WELS’ reach through strategic church planting: </a:t>
            </a:r>
            <a:r>
              <a:rPr lang="en-US" dirty="0"/>
              <a:t>Driven by Christ’s reconciling love, we are called to bring the gospel to every corner. Yet America’s shifting landscape—marked by growing diversity and population drift—leaves millions beyond the reach of WELS’ gospel witness, with only two percent living near our congregations. This gap cries out for action, as souls hunger for the hope of reconciliation in regions where confessional Lutheran ministry is rare. Planting new churches not only meets this need but fortifies our synod’s backbone for enduring mission impact.</a:t>
            </a:r>
          </a:p>
          <a:p>
            <a:pPr marL="171450" indent="-171450" fontAlgn="base">
              <a:buFont typeface="Arial" panose="020B0604020202020204" pitchFamily="34" charset="0"/>
              <a:buChar char="•"/>
            </a:pPr>
            <a:endParaRPr lang="en-US" dirty="0"/>
          </a:p>
          <a:p>
            <a:pPr marL="0" indent="0" fontAlgn="base">
              <a:buFont typeface="Arial" panose="020B0604020202020204" pitchFamily="34" charset="0"/>
              <a:buNone/>
            </a:pPr>
            <a:r>
              <a:rPr lang="en-US" sz="1200" b="0" i="0" kern="1200" dirty="0">
                <a:solidFill>
                  <a:schemeClr val="tx1"/>
                </a:solidFill>
                <a:effectLst/>
                <a:latin typeface="+mn-lt"/>
                <a:ea typeface="+mn-ea"/>
                <a:cs typeface="+mn-cs"/>
              </a:rPr>
              <a:t>At this point in time, two 2% of the U.S. population currently lives within a 15-minute drive of a WELS congregation. One of the SMART (Specific, Measurable, Achievable, Relevant, and Time-Bound) objectives being set for the ministry of Home Missions was to increase that reach to 3% of the U.S. population. </a:t>
            </a:r>
            <a:endParaRPr lang="en-US" dirty="0"/>
          </a:p>
        </p:txBody>
      </p:sp>
      <p:sp>
        <p:nvSpPr>
          <p:cNvPr id="4" name="Slide Number Placeholder 3">
            <a:extLst>
              <a:ext uri="{FF2B5EF4-FFF2-40B4-BE49-F238E27FC236}">
                <a16:creationId xmlns:a16="http://schemas.microsoft.com/office/drawing/2014/main" id="{32DA1490-4C8B-4421-8623-29B6D0006076}"/>
              </a:ext>
            </a:extLst>
          </p:cNvPr>
          <p:cNvSpPr>
            <a:spLocks noGrp="1"/>
          </p:cNvSpPr>
          <p:nvPr>
            <p:ph type="sldNum" sz="quarter" idx="5"/>
          </p:nvPr>
        </p:nvSpPr>
        <p:spPr/>
        <p:txBody>
          <a:bodyPr/>
          <a:lstStyle/>
          <a:p>
            <a:fld id="{16783666-7838-964F-98E8-13F3DBB30284}" type="slidenum">
              <a:rPr lang="en-US" smtClean="0"/>
              <a:t>6</a:t>
            </a:fld>
            <a:endParaRPr lang="en-US"/>
          </a:p>
        </p:txBody>
      </p:sp>
    </p:spTree>
    <p:extLst>
      <p:ext uri="{BB962C8B-B14F-4D97-AF65-F5344CB8AC3E}">
        <p14:creationId xmlns:p14="http://schemas.microsoft.com/office/powerpoint/2010/main" val="7203985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baseline="0" dirty="0">
                <a:solidFill>
                  <a:srgbClr val="1D2C5C"/>
                </a:solidFill>
                <a:latin typeface="+mn-lt"/>
              </a:rPr>
              <a:t>We confidently ask you to consider giving generously to this amazing opportunity to expand our efforts to share the saving gospel right here in our own backyard. This is a BIG challenge. An impossible one you might say. But we prepare and we plan, and we ask God to bless it. Trusting in the Lord, we boldly move forward knowing God will bless us and his kingdom. </a:t>
            </a:r>
          </a:p>
          <a:p>
            <a:endParaRPr lang="en-US" sz="1100" b="0" i="0" u="none" strike="noStrike" baseline="0" dirty="0">
              <a:solidFill>
                <a:srgbClr val="1D2C5C"/>
              </a:solidFill>
              <a:latin typeface="+mn-lt"/>
            </a:endParaRPr>
          </a:p>
          <a:p>
            <a:r>
              <a:rPr lang="en-US" sz="1100" b="0" i="0" u="none" strike="noStrike" baseline="0" dirty="0">
                <a:solidFill>
                  <a:srgbClr val="1D2C5C"/>
                </a:solidFill>
                <a:latin typeface="+mn-lt"/>
              </a:rPr>
              <a:t>You can support this effort by giving a gift online at </a:t>
            </a:r>
            <a:r>
              <a:rPr lang="en-US" sz="1100" b="1" i="0" u="none" strike="noStrike" baseline="0" dirty="0">
                <a:solidFill>
                  <a:srgbClr val="1D2C5C"/>
                </a:solidFill>
                <a:latin typeface="+mn-lt"/>
              </a:rPr>
              <a:t>wels.net/100in10gift</a:t>
            </a:r>
            <a:r>
              <a:rPr lang="en-US" sz="1100" b="0" i="0" u="none" strike="noStrike" baseline="0" dirty="0">
                <a:solidFill>
                  <a:srgbClr val="1D2C5C"/>
                </a:solidFill>
                <a:latin typeface="+mn-lt"/>
              </a:rPr>
              <a:t>; through the QR code on the slide; sending a check with the 100 Missions in 10 Years in the memo line to WELS, Attn: Gift Processing, N16W23377 Stone Ridge Drive, Waukesha, WI 53188; or through appreciated assets (e.g., stock) or from your IRA by calling 800-827-5482. Thank you for your support! </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60</a:t>
            </a:fld>
            <a:endParaRPr lang="en-US"/>
          </a:p>
        </p:txBody>
      </p:sp>
    </p:spTree>
    <p:extLst>
      <p:ext uri="{BB962C8B-B14F-4D97-AF65-F5344CB8AC3E}">
        <p14:creationId xmlns:p14="http://schemas.microsoft.com/office/powerpoint/2010/main" val="22905590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effectLst/>
                <a:latin typeface="+mn-lt"/>
                <a:ea typeface="Calibri" panose="020F0502020204030204" pitchFamily="34" charset="0"/>
                <a:cs typeface="Times New Roman" panose="02020603050405020304" pitchFamily="18" charset="0"/>
              </a:rPr>
              <a:t>Try something that is so hard, that if it succeeds, people will have to say God did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We submit all our plans to Him, for He is the Lord of the Church, and we are only servants. We’re trusting God to do immeasurably more than all we ask or imagine. </a:t>
            </a:r>
          </a:p>
          <a:p>
            <a:pPr marL="0" marR="0">
              <a:spcBef>
                <a:spcPts val="0"/>
              </a:spcBef>
              <a:spcAft>
                <a:spcPts val="0"/>
              </a:spcAft>
            </a:pPr>
            <a:r>
              <a:rPr lang="en-US" sz="1100" dirty="0">
                <a:effectLst/>
                <a:latin typeface="+mn-lt"/>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16783666-7838-964F-98E8-13F3DBB30284}" type="slidenum">
              <a:rPr lang="en-US" smtClean="0"/>
              <a:t>61</a:t>
            </a:fld>
            <a:endParaRPr lang="en-US"/>
          </a:p>
        </p:txBody>
      </p:sp>
    </p:spTree>
    <p:extLst>
      <p:ext uri="{BB962C8B-B14F-4D97-AF65-F5344CB8AC3E}">
        <p14:creationId xmlns:p14="http://schemas.microsoft.com/office/powerpoint/2010/main" val="12812294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link: https://wels.net/faces-of-faith-sean/</a:t>
            </a:r>
          </a:p>
        </p:txBody>
      </p:sp>
      <p:sp>
        <p:nvSpPr>
          <p:cNvPr id="4" name="Slide Number Placeholder 3"/>
          <p:cNvSpPr>
            <a:spLocks noGrp="1"/>
          </p:cNvSpPr>
          <p:nvPr>
            <p:ph type="sldNum" sz="quarter" idx="5"/>
          </p:nvPr>
        </p:nvSpPr>
        <p:spPr/>
        <p:txBody>
          <a:bodyPr/>
          <a:lstStyle/>
          <a:p>
            <a:fld id="{16783666-7838-964F-98E8-13F3DBB30284}" type="slidenum">
              <a:rPr lang="en-US" smtClean="0"/>
              <a:t>62</a:t>
            </a:fld>
            <a:endParaRPr lang="en-US"/>
          </a:p>
        </p:txBody>
      </p:sp>
    </p:spTree>
    <p:extLst>
      <p:ext uri="{BB962C8B-B14F-4D97-AF65-F5344CB8AC3E}">
        <p14:creationId xmlns:p14="http://schemas.microsoft.com/office/powerpoint/2010/main" val="30873180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Learn more and stay up-to-date on progress at wels.net/100in10. </a:t>
            </a:r>
          </a:p>
        </p:txBody>
      </p:sp>
      <p:sp>
        <p:nvSpPr>
          <p:cNvPr id="4" name="Slide Number Placeholder 3"/>
          <p:cNvSpPr>
            <a:spLocks noGrp="1"/>
          </p:cNvSpPr>
          <p:nvPr>
            <p:ph type="sldNum" sz="quarter" idx="5"/>
          </p:nvPr>
        </p:nvSpPr>
        <p:spPr/>
        <p:txBody>
          <a:bodyPr/>
          <a:lstStyle/>
          <a:p>
            <a:fld id="{16783666-7838-964F-98E8-13F3DBB30284}" type="slidenum">
              <a:rPr lang="en-US" smtClean="0"/>
              <a:t>63</a:t>
            </a:fld>
            <a:endParaRPr lang="en-US"/>
          </a:p>
        </p:txBody>
      </p:sp>
    </p:spTree>
    <p:extLst>
      <p:ext uri="{BB962C8B-B14F-4D97-AF65-F5344CB8AC3E}">
        <p14:creationId xmlns:p14="http://schemas.microsoft.com/office/powerpoint/2010/main" val="429143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48380-C1C0-C428-8467-F0B3403574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6135A1-FA64-A855-86C1-C5AE97994E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AF5AC3-422F-B0D9-6A8E-3BAA5EF9066C}"/>
              </a:ext>
            </a:extLst>
          </p:cNvPr>
          <p:cNvSpPr>
            <a:spLocks noGrp="1"/>
          </p:cNvSpPr>
          <p:nvPr>
            <p:ph type="body" idx="1"/>
          </p:nvPr>
        </p:nvSpPr>
        <p:spPr/>
        <p:txBody>
          <a:bodyPr/>
          <a:lstStyle/>
          <a:p>
            <a:pPr algn="l" fontAlgn="base"/>
            <a:r>
              <a:rPr lang="en-US" b="0" i="0" dirty="0">
                <a:solidFill>
                  <a:srgbClr val="666666"/>
                </a:solidFill>
                <a:effectLst/>
                <a:latin typeface="+mn-lt"/>
              </a:rPr>
              <a:t>If we were to accomplish that goal in the next 10 years, that would allow WELS to increase their reach from 6.8 million to 10.2 million people. </a:t>
            </a:r>
          </a:p>
        </p:txBody>
      </p:sp>
      <p:sp>
        <p:nvSpPr>
          <p:cNvPr id="4" name="Slide Number Placeholder 3">
            <a:extLst>
              <a:ext uri="{FF2B5EF4-FFF2-40B4-BE49-F238E27FC236}">
                <a16:creationId xmlns:a16="http://schemas.microsoft.com/office/drawing/2014/main" id="{7940BFDB-7D7F-68C3-507F-0534163037BC}"/>
              </a:ext>
            </a:extLst>
          </p:cNvPr>
          <p:cNvSpPr>
            <a:spLocks noGrp="1"/>
          </p:cNvSpPr>
          <p:nvPr>
            <p:ph type="sldNum" sz="quarter" idx="5"/>
          </p:nvPr>
        </p:nvSpPr>
        <p:spPr/>
        <p:txBody>
          <a:bodyPr/>
          <a:lstStyle/>
          <a:p>
            <a:fld id="{16783666-7838-964F-98E8-13F3DBB30284}" type="slidenum">
              <a:rPr lang="en-US" smtClean="0"/>
              <a:t>7</a:t>
            </a:fld>
            <a:endParaRPr lang="en-US"/>
          </a:p>
        </p:txBody>
      </p:sp>
    </p:spTree>
    <p:extLst>
      <p:ext uri="{BB962C8B-B14F-4D97-AF65-F5344CB8AC3E}">
        <p14:creationId xmlns:p14="http://schemas.microsoft.com/office/powerpoint/2010/main" val="33290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mn-lt"/>
              </a:rPr>
              <a:t>So how does it work?</a:t>
            </a:r>
          </a:p>
        </p:txBody>
      </p:sp>
      <p:sp>
        <p:nvSpPr>
          <p:cNvPr id="4" name="Slide Number Placeholder 3"/>
          <p:cNvSpPr>
            <a:spLocks noGrp="1"/>
          </p:cNvSpPr>
          <p:nvPr>
            <p:ph type="sldNum" sz="quarter" idx="5"/>
          </p:nvPr>
        </p:nvSpPr>
        <p:spPr/>
        <p:txBody>
          <a:bodyPr/>
          <a:lstStyle/>
          <a:p>
            <a:fld id="{16783666-7838-964F-98E8-13F3DBB30284}" type="slidenum">
              <a:rPr lang="en-US" smtClean="0"/>
              <a:t>8</a:t>
            </a:fld>
            <a:endParaRPr lang="en-US"/>
          </a:p>
        </p:txBody>
      </p:sp>
    </p:spTree>
    <p:extLst>
      <p:ext uri="{BB962C8B-B14F-4D97-AF65-F5344CB8AC3E}">
        <p14:creationId xmlns:p14="http://schemas.microsoft.com/office/powerpoint/2010/main" val="2959002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dirty="0">
                <a:solidFill>
                  <a:srgbClr val="243342"/>
                </a:solidFill>
                <a:effectLst/>
                <a:latin typeface="+mn-lt"/>
              </a:rPr>
              <a:t>FOR PRESENTERS: I would recommend including a group photo of the DMB where you’re presenting for this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dirty="0">
              <a:solidFill>
                <a:srgbClr val="243342"/>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dirty="0">
                <a:effectLst/>
                <a:highlight>
                  <a:srgbClr val="FBFAF3"/>
                </a:highlight>
                <a:latin typeface="+mn-lt"/>
              </a:rPr>
              <a:t>District mission boards (DMB)</a:t>
            </a:r>
            <a:r>
              <a:rPr lang="en-US" sz="1100" b="0" i="0" dirty="0">
                <a:solidFill>
                  <a:srgbClr val="666666"/>
                </a:solidFill>
                <a:effectLst/>
                <a:highlight>
                  <a:srgbClr val="FBFAF3"/>
                </a:highlight>
                <a:latin typeface="+mn-lt"/>
              </a:rPr>
              <a:t> are the heart and core of Home Missions. They are the “boots on the ground” as they support existing home mission churches and work with area congregations to identify locations to plant new churches throughout their district. This group of 2-4 pastor and 2-4 laymen volunteers helps build a solid foundation for each new mission start and shepherds these new churches and their pastors on their path from starting a new mission to being a self-supporting church. Learn more at </a:t>
            </a:r>
            <a:r>
              <a:rPr lang="en-US" sz="1100" b="1" i="0" dirty="0">
                <a:solidFill>
                  <a:srgbClr val="666666"/>
                </a:solidFill>
                <a:effectLst/>
                <a:highlight>
                  <a:srgbClr val="FBFAF3"/>
                </a:highlight>
                <a:latin typeface="+mn-lt"/>
              </a:rPr>
              <a:t>wels100in10.net/timeline/</a:t>
            </a:r>
            <a:r>
              <a:rPr lang="en-US" sz="1100" b="1" i="0" dirty="0" err="1">
                <a:solidFill>
                  <a:srgbClr val="666666"/>
                </a:solidFill>
                <a:effectLst/>
                <a:highlight>
                  <a:srgbClr val="FBFAF3"/>
                </a:highlight>
                <a:latin typeface="+mn-lt"/>
              </a:rPr>
              <a:t>dmb</a:t>
            </a:r>
            <a:r>
              <a:rPr lang="en-US" sz="1100" b="0" i="0" dirty="0">
                <a:solidFill>
                  <a:srgbClr val="666666"/>
                </a:solidFill>
                <a:effectLst/>
                <a:highlight>
                  <a:srgbClr val="FBFAF3"/>
                </a:highlight>
                <a:latin typeface="+mn-lt"/>
              </a:rPr>
              <a:t>.</a:t>
            </a:r>
            <a:endParaRPr lang="en-US" sz="1100" dirty="0">
              <a:latin typeface="+mn-lt"/>
            </a:endParaRPr>
          </a:p>
        </p:txBody>
      </p:sp>
      <p:sp>
        <p:nvSpPr>
          <p:cNvPr id="4" name="Slide Number Placeholder 3"/>
          <p:cNvSpPr>
            <a:spLocks noGrp="1"/>
          </p:cNvSpPr>
          <p:nvPr>
            <p:ph type="sldNum" sz="quarter" idx="5"/>
          </p:nvPr>
        </p:nvSpPr>
        <p:spPr/>
        <p:txBody>
          <a:bodyPr/>
          <a:lstStyle/>
          <a:p>
            <a:fld id="{16783666-7838-964F-98E8-13F3DBB30284}" type="slidenum">
              <a:rPr lang="en-US" smtClean="0"/>
              <a:t>9</a:t>
            </a:fld>
            <a:endParaRPr lang="en-US"/>
          </a:p>
        </p:txBody>
      </p:sp>
    </p:spTree>
    <p:extLst>
      <p:ext uri="{BB962C8B-B14F-4D97-AF65-F5344CB8AC3E}">
        <p14:creationId xmlns:p14="http://schemas.microsoft.com/office/powerpoint/2010/main" val="4144179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4/7/2026</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0545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4/7/2026</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28045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4/7/2026</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59657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4/7/2026</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722981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8021289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7018845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050970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312469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6253570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1472945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8544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4/7/2026</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4249429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21770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35054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42911113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9265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720970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DF31-ECF6-744A-AE9E-597CB532E2A5}"/>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dirty="0"/>
              <a:t>Click to edit Master title style</a:t>
            </a:r>
          </a:p>
        </p:txBody>
      </p:sp>
      <p:sp>
        <p:nvSpPr>
          <p:cNvPr id="3" name="Subtitle 2">
            <a:extLst>
              <a:ext uri="{FF2B5EF4-FFF2-40B4-BE49-F238E27FC236}">
                <a16:creationId xmlns:a16="http://schemas.microsoft.com/office/drawing/2014/main" id="{8FBB9BFD-6DD8-C84C-8DF0-DEC8772F27E9}"/>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21FF466-BBA5-7842-B820-BA6501D78CF7}"/>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49011838-5E17-D941-B6B2-96B03EE05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D655B1-EEA5-BE43-9C3D-C21513A2A9C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0793247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8207895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76347-24AC-F044-B304-204EA3030D93}"/>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2A6E97C-41D5-094D-8C48-1E9CC776786A}"/>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B5774E4C-D592-8B42-B5A9-FAF1AE8DD9AA}"/>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E5843406-C133-7946-A589-19E323749D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73EE04-82BE-8945-A44A-FE2FC5DF3697}"/>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837579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6FC49-6543-1046-9D88-8CB28FD122D1}"/>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203264F-2636-F34B-8E2B-B3E47D42D933}"/>
              </a:ext>
            </a:extLst>
          </p:cNvPr>
          <p:cNvSpPr>
            <a:spLocks noGrp="1"/>
          </p:cNvSpPr>
          <p:nvPr>
            <p:ph sz="half" idx="1"/>
          </p:nvPr>
        </p:nvSpPr>
        <p:spPr>
          <a:xfrm>
            <a:off x="838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A65FA-30ED-FF49-BCE4-C50FDDB1DCB5}"/>
              </a:ext>
            </a:extLst>
          </p:cNvPr>
          <p:cNvSpPr>
            <a:spLocks noGrp="1"/>
          </p:cNvSpPr>
          <p:nvPr>
            <p:ph sz="half" idx="2"/>
          </p:nvPr>
        </p:nvSpPr>
        <p:spPr>
          <a:xfrm>
            <a:off x="6172200" y="1825625"/>
            <a:ext cx="5181600" cy="435133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C5F56C-239D-CA4B-B257-5D0668CBB501}"/>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6" name="Footer Placeholder 5">
            <a:extLst>
              <a:ext uri="{FF2B5EF4-FFF2-40B4-BE49-F238E27FC236}">
                <a16:creationId xmlns:a16="http://schemas.microsoft.com/office/drawing/2014/main" id="{EBC30ADE-A9C4-344E-9BA8-E8E2F0E51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8CC38-2883-2942-8CD7-EF9395A01CD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216238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EC61E-BFCD-2045-8CAB-68D489A6E311}"/>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3467A80-CA3A-B645-B950-183CCB238ED2}"/>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2F4BDF9-A0EA-EE48-ACED-44A8161E61DF}"/>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A3401C-6368-A642-91E4-1BB8402157F0}"/>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29A059B-25E2-B04C-B4B1-DD079CB8BA9C}"/>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2264DD-00AF-D147-937D-03D6D58778C9}"/>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8" name="Footer Placeholder 7">
            <a:extLst>
              <a:ext uri="{FF2B5EF4-FFF2-40B4-BE49-F238E27FC236}">
                <a16:creationId xmlns:a16="http://schemas.microsoft.com/office/drawing/2014/main" id="{EBCC5866-C257-844E-8CD1-A476307C5D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8AB42-831B-CC44-939C-4D09003A639A}"/>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1422330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4/7/2026</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3092982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C1B-4C2F-D749-8F80-17C41FB8F82A}"/>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9806EF95-B23D-0B47-9FB1-A9A1A7A2BAD7}"/>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4" name="Footer Placeholder 3">
            <a:extLst>
              <a:ext uri="{FF2B5EF4-FFF2-40B4-BE49-F238E27FC236}">
                <a16:creationId xmlns:a16="http://schemas.microsoft.com/office/drawing/2014/main" id="{F1458652-108A-9D4C-9460-9997773343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61F490-8B13-3241-A49A-6E564726E6E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362142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29C9A3-0700-E84D-B8F4-EC3486FA0E6F}"/>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3" name="Footer Placeholder 2">
            <a:extLst>
              <a:ext uri="{FF2B5EF4-FFF2-40B4-BE49-F238E27FC236}">
                <a16:creationId xmlns:a16="http://schemas.microsoft.com/office/drawing/2014/main" id="{32D295D6-40EF-0046-AAF0-9CB369788C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3302F-B4EC-4744-BEAA-9195ADAC5B7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71725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1267B-7AF4-974C-9A48-447E2A2DCE9C}"/>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A61BBA90-0F1D-0147-BE6E-60F46B2C6CEF}"/>
              </a:ext>
            </a:extLst>
          </p:cNvPr>
          <p:cNvSpPr>
            <a:spLocks noGrp="1"/>
          </p:cNvSpPr>
          <p:nvPr>
            <p:ph idx="1"/>
          </p:nvPr>
        </p:nvSpPr>
        <p:spPr>
          <a:xfrm>
            <a:off x="5183188" y="987425"/>
            <a:ext cx="6172200" cy="4873625"/>
          </a:xfrm>
        </p:spPr>
        <p:txBody>
          <a:bodyPr/>
          <a:lstStyle>
            <a:lvl1pPr>
              <a:defRPr sz="3200">
                <a:solidFill>
                  <a:srgbClr val="00285F"/>
                </a:solidFill>
              </a:defRPr>
            </a:lvl1pPr>
            <a:lvl2pPr>
              <a:defRPr sz="2800">
                <a:solidFill>
                  <a:srgbClr val="00285F"/>
                </a:solidFill>
              </a:defRPr>
            </a:lvl2pPr>
            <a:lvl3pPr>
              <a:defRPr sz="2400">
                <a:solidFill>
                  <a:srgbClr val="00285F"/>
                </a:solidFill>
              </a:defRPr>
            </a:lvl3pPr>
            <a:lvl4pPr>
              <a:defRPr sz="2000">
                <a:solidFill>
                  <a:srgbClr val="00285F"/>
                </a:solidFill>
              </a:defRPr>
            </a:lvl4pPr>
            <a:lvl5pPr>
              <a:defRPr sz="2000">
                <a:solidFill>
                  <a:srgbClr val="00285F"/>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16D06-8757-6444-AFB6-4E9D18680ABB}"/>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57984ED-E53C-404D-B101-794D1FCBC19F}"/>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6" name="Footer Placeholder 5">
            <a:extLst>
              <a:ext uri="{FF2B5EF4-FFF2-40B4-BE49-F238E27FC236}">
                <a16:creationId xmlns:a16="http://schemas.microsoft.com/office/drawing/2014/main" id="{749BBBF3-5610-E143-9DEF-0EDD9CCF2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721B4C-3CE7-0E47-AEE2-D440EC2D5AA6}"/>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268777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0C160-2E6B-EB45-8A77-E67745FA449E}"/>
              </a:ext>
            </a:extLst>
          </p:cNvPr>
          <p:cNvSpPr>
            <a:spLocks noGrp="1"/>
          </p:cNvSpPr>
          <p:nvPr>
            <p:ph type="title"/>
          </p:nvPr>
        </p:nvSpPr>
        <p:spPr>
          <a:xfrm>
            <a:off x="839788" y="457200"/>
            <a:ext cx="3932237" cy="1600200"/>
          </a:xfrm>
        </p:spPr>
        <p:txBody>
          <a:bodyPr anchor="b"/>
          <a:lstStyle>
            <a:lvl1pPr>
              <a:defRPr sz="3200">
                <a:solidFill>
                  <a:srgbClr val="00285F"/>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FDF9BD5-DD9F-2D48-9CE2-810A5ECE173D}"/>
              </a:ext>
            </a:extLst>
          </p:cNvPr>
          <p:cNvSpPr>
            <a:spLocks noGrp="1"/>
          </p:cNvSpPr>
          <p:nvPr>
            <p:ph type="pic" idx="1"/>
          </p:nvPr>
        </p:nvSpPr>
        <p:spPr>
          <a:xfrm>
            <a:off x="5183188" y="987425"/>
            <a:ext cx="6172200" cy="4873625"/>
          </a:xfrm>
        </p:spPr>
        <p:txBody>
          <a:bodyPr/>
          <a:lstStyle>
            <a:lvl1pPr marL="0" indent="0">
              <a:buNone/>
              <a:defRPr sz="3200">
                <a:solidFill>
                  <a:srgbClr val="00285F"/>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370214-FCA6-C041-956D-0D16A1CA185E}"/>
              </a:ext>
            </a:extLst>
          </p:cNvPr>
          <p:cNvSpPr>
            <a:spLocks noGrp="1"/>
          </p:cNvSpPr>
          <p:nvPr>
            <p:ph type="body" sz="half" idx="2"/>
          </p:nvPr>
        </p:nvSpPr>
        <p:spPr>
          <a:xfrm>
            <a:off x="839788" y="2057400"/>
            <a:ext cx="3932237" cy="3811588"/>
          </a:xfrm>
        </p:spPr>
        <p:txBody>
          <a:bodyPr/>
          <a:lstStyle>
            <a:lvl1pPr marL="0" indent="0">
              <a:buNone/>
              <a:defRPr sz="1600">
                <a:solidFill>
                  <a:srgbClr val="00285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AFFD91D-A7C5-1E4A-BA59-FDF1B11650D1}"/>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6" name="Footer Placeholder 5">
            <a:extLst>
              <a:ext uri="{FF2B5EF4-FFF2-40B4-BE49-F238E27FC236}">
                <a16:creationId xmlns:a16="http://schemas.microsoft.com/office/drawing/2014/main" id="{B1267538-EAD1-6F40-A2D1-7DBDDDF24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210ED-EDB0-E54E-B0F2-2B6D1F104ABB}"/>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582758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D4320-CBE0-FC4E-8E51-B915C12F8206}"/>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0B49040-6BF1-A447-B6C6-0830196B86E2}"/>
              </a:ext>
            </a:extLst>
          </p:cNvPr>
          <p:cNvSpPr>
            <a:spLocks noGrp="1"/>
          </p:cNvSpPr>
          <p:nvPr>
            <p:ph type="body" orient="vert" idx="1"/>
          </p:nvPr>
        </p:nvSpPr>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041D2-6935-B947-A079-63331606F56D}"/>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0911F8EF-6FAF-2C41-8B72-47D81AD3AA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CB098-BED4-AE49-B33A-EB399ED99D1E}"/>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5024521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E9734D-DFF7-9441-A612-36D838AE4A44}"/>
              </a:ext>
            </a:extLst>
          </p:cNvPr>
          <p:cNvSpPr>
            <a:spLocks noGrp="1"/>
          </p:cNvSpPr>
          <p:nvPr>
            <p:ph type="title" orient="vert"/>
          </p:nvPr>
        </p:nvSpPr>
        <p:spPr>
          <a:xfrm>
            <a:off x="8724900" y="365125"/>
            <a:ext cx="2628900" cy="5811838"/>
          </a:xfrm>
        </p:spPr>
        <p:txBody>
          <a:bodyPr vert="eaVert"/>
          <a:lstStyle>
            <a:lvl1pPr>
              <a:defRPr>
                <a:solidFill>
                  <a:srgbClr val="00285F"/>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BEAB3BD-1491-2E44-8FB1-8CE5DD5C8575}"/>
              </a:ext>
            </a:extLst>
          </p:cNvPr>
          <p:cNvSpPr>
            <a:spLocks noGrp="1"/>
          </p:cNvSpPr>
          <p:nvPr>
            <p:ph type="body" orient="vert" idx="1"/>
          </p:nvPr>
        </p:nvSpPr>
        <p:spPr>
          <a:xfrm>
            <a:off x="838200" y="365125"/>
            <a:ext cx="7734300" cy="5811838"/>
          </a:xfrm>
        </p:spPr>
        <p:txBody>
          <a:bodyPr vert="eaVert"/>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CC26C-5260-B740-B4AE-CDEB68FA2DD1}"/>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B709E57B-DD62-B542-9E52-77290F77C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4F04C-E199-D64B-BB7C-28F32CA3EE21}"/>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3484340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29529-E1F5-DD41-8DCF-E0990E3FD2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556342-1582-DB48-BB76-B533DE121D6C}"/>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BB3F59-4FBF-2546-BEAE-8B5E24B03387}"/>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5" name="Footer Placeholder 4">
            <a:extLst>
              <a:ext uri="{FF2B5EF4-FFF2-40B4-BE49-F238E27FC236}">
                <a16:creationId xmlns:a16="http://schemas.microsoft.com/office/drawing/2014/main" id="{DA6317DF-51DF-C943-B3CA-DE02B7D49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4C5C5-80C6-1740-9725-9A07E36A432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457251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A5FC6-F1CD-2B49-8BAE-8A2D30317B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CD93F1-42BE-7E48-981C-FC1AD29C02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F6AD13-F2D1-0B41-8C9D-17283E957928}"/>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5" name="Footer Placeholder 4">
            <a:extLst>
              <a:ext uri="{FF2B5EF4-FFF2-40B4-BE49-F238E27FC236}">
                <a16:creationId xmlns:a16="http://schemas.microsoft.com/office/drawing/2014/main" id="{0454F8EA-D620-084F-AB3B-00498D331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23F27-3372-684A-9D36-9FDD35E0703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3583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22E0-66EF-5B4E-BE9B-21D09890FB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E3B147-02B8-594F-86AA-0245DF504507}"/>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42FFC45-4B13-884C-BD0A-D4E6192D92E1}"/>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5" name="Footer Placeholder 4">
            <a:extLst>
              <a:ext uri="{FF2B5EF4-FFF2-40B4-BE49-F238E27FC236}">
                <a16:creationId xmlns:a16="http://schemas.microsoft.com/office/drawing/2014/main" id="{FD27E18B-A497-8847-87D3-85BECCD552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489D6-6DA0-FF41-A9A0-A38A7F72AFAF}"/>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2056151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B15A-E798-F04E-94A8-7CEE7E056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A2E6C-B1AC-9C42-97C6-94DD72391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34F1FA-2AAD-2F49-838F-B1249B62C4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4D01C-2C1A-B246-979D-24AE4A3DE6F1}"/>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6" name="Footer Placeholder 5">
            <a:extLst>
              <a:ext uri="{FF2B5EF4-FFF2-40B4-BE49-F238E27FC236}">
                <a16:creationId xmlns:a16="http://schemas.microsoft.com/office/drawing/2014/main" id="{0126C028-7CBD-CB4B-AE1E-16E054760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4E0EA-F398-7049-99B2-63E446AC7BCA}"/>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817993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4/7/2026</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739446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B58F-5547-AE4A-8FF5-7D49AF2D27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2FA6F99-3A9E-DF4C-AF6C-6EE50A0930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C685D-6CAC-2248-9410-F54BF2775D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629700-2E5E-6742-9F7D-9C961E1656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BCC62E-4A8D-C140-8D07-8E03D8C600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9CBAED-8B77-2249-B086-50A90DA2EB0D}"/>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8" name="Footer Placeholder 7">
            <a:extLst>
              <a:ext uri="{FF2B5EF4-FFF2-40B4-BE49-F238E27FC236}">
                <a16:creationId xmlns:a16="http://schemas.microsoft.com/office/drawing/2014/main" id="{E0690EDF-2E6F-F849-9004-229A77E482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2F63FC-0559-5F47-870B-61147162BEAC}"/>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6321257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2AFB-3186-664C-9863-50197A71E0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584B5-9590-E644-90DD-BC5187DD298C}"/>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4" name="Footer Placeholder 3">
            <a:extLst>
              <a:ext uri="{FF2B5EF4-FFF2-40B4-BE49-F238E27FC236}">
                <a16:creationId xmlns:a16="http://schemas.microsoft.com/office/drawing/2014/main" id="{7FE51E95-54FD-1E4A-BA37-DDA4698CDFE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E63084-72D0-844C-996A-14DAF37123F1}"/>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026453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9EF5D7-028B-D94C-A4FC-173A1937ABC0}"/>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3" name="Footer Placeholder 2">
            <a:extLst>
              <a:ext uri="{FF2B5EF4-FFF2-40B4-BE49-F238E27FC236}">
                <a16:creationId xmlns:a16="http://schemas.microsoft.com/office/drawing/2014/main" id="{7EF02D4D-7B5F-1541-B98A-CA817DFF84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B94C6D-1C79-D34D-8209-7EC818B8866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5704708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4AB4-AD81-864B-9A3F-BDB924EF36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28E258-972A-034C-BB32-1273136D87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1B2E2C-263F-5641-9453-8C57C14052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56B144-2C87-F14A-B490-B007E6D5319B}"/>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6" name="Footer Placeholder 5">
            <a:extLst>
              <a:ext uri="{FF2B5EF4-FFF2-40B4-BE49-F238E27FC236}">
                <a16:creationId xmlns:a16="http://schemas.microsoft.com/office/drawing/2014/main" id="{4D413BF1-43AC-A84C-804A-EA20F7859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82D07-4FCE-8D4F-BB58-B696409478E9}"/>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1767908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0881-C7A4-984A-9631-F20091501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607830-BCBE-A54B-A259-0613226103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375134-C598-9D44-AD27-D75A7E2799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308C72-6C87-5649-97D1-BA5163EB4D66}"/>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6" name="Footer Placeholder 5">
            <a:extLst>
              <a:ext uri="{FF2B5EF4-FFF2-40B4-BE49-F238E27FC236}">
                <a16:creationId xmlns:a16="http://schemas.microsoft.com/office/drawing/2014/main" id="{E0C87226-3231-4840-81C6-B75ABA57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5C810-DFD8-844F-9458-209427C14DA3}"/>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0231784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D402B-4B3C-024C-AA46-DC98115E39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129A64-77CD-934E-99E2-FE9EF9B966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D29FD-9EED-2E4B-AC26-EDDC328ED5D7}"/>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5" name="Footer Placeholder 4">
            <a:extLst>
              <a:ext uri="{FF2B5EF4-FFF2-40B4-BE49-F238E27FC236}">
                <a16:creationId xmlns:a16="http://schemas.microsoft.com/office/drawing/2014/main" id="{5D36478A-31C7-B346-84E6-E96C84F37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79040-3FD9-8C40-BF01-45CE3D9595C4}"/>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37342820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FA44B-9F4D-C241-A5C9-F1A9415DF9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32DD02-F276-744D-9D69-8C9D5B4973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BC8AF0-8519-7445-8C65-744FFDD31D00}"/>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5" name="Footer Placeholder 4">
            <a:extLst>
              <a:ext uri="{FF2B5EF4-FFF2-40B4-BE49-F238E27FC236}">
                <a16:creationId xmlns:a16="http://schemas.microsoft.com/office/drawing/2014/main" id="{C9E040F4-C0BE-6742-849B-8B8D8A81F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DF469-4613-5743-B07D-137D4B0ED1D6}"/>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3390585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4/7/2026</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41979231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chemeClr val="bg1">
                    <a:lumMod val="8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4/7/2026</a:t>
            </a:fld>
            <a:endParaRPr lang="en-US" dirty="0"/>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162717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4/7/2026</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lvl1pPr>
              <a:defRPr>
                <a:solidFill>
                  <a:schemeClr val="bg1"/>
                </a:solidFill>
              </a:defRPr>
            </a:lvl1p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3687998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fld id="{48C11B7B-7F28-774B-B97B-F274D4B9380A}" type="datetimeFigureOut">
              <a:rPr lang="en-US" smtClean="0"/>
              <a:t>4/7/2026</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6184778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4/7/2026</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41784469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rgbClr val="00285F"/>
                </a:solidFill>
              </a:defRPr>
            </a:lvl1pPr>
          </a:lstStyle>
          <a:p>
            <a:r>
              <a:rPr lang="en-US"/>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rgbClr val="005EB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3126975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35689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178655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1770718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5CB40-190B-894C-8C09-1A709FE923F7}"/>
              </a:ext>
            </a:extLst>
          </p:cNvPr>
          <p:cNvSpPr>
            <a:spLocks noGrp="1"/>
          </p:cNvSpPr>
          <p:nvPr>
            <p:ph type="title"/>
          </p:nvPr>
        </p:nvSpPr>
        <p:spPr/>
        <p:txBody>
          <a:bodyPr/>
          <a:lstStyle>
            <a:lvl1pPr>
              <a:defRPr>
                <a:solidFill>
                  <a:srgbClr val="00285F"/>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A373F7-E39F-8840-BF62-BF7ED1B35A41}"/>
              </a:ext>
            </a:extLst>
          </p:cNvPr>
          <p:cNvSpPr>
            <a:spLocks noGrp="1"/>
          </p:cNvSpPr>
          <p:nvPr>
            <p:ph idx="1"/>
          </p:nvPr>
        </p:nvSpPr>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C76090-71C8-FC43-AB11-5DD76127E42D}"/>
              </a:ext>
            </a:extLst>
          </p:cNvPr>
          <p:cNvSpPr>
            <a:spLocks noGrp="1"/>
          </p:cNvSpPr>
          <p:nvPr>
            <p:ph type="dt" sz="half" idx="10"/>
          </p:nvPr>
        </p:nvSpPr>
        <p:spPr/>
        <p:txBody>
          <a:body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E3547CBE-BC06-4247-88E9-414E76081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32750E-073F-0D4E-8A57-5BA9F40DA9B4}"/>
              </a:ext>
            </a:extLst>
          </p:cNvPr>
          <p:cNvSpPr>
            <a:spLocks noGrp="1"/>
          </p:cNvSpPr>
          <p:nvPr>
            <p:ph type="sldNum" sz="quarter" idx="12"/>
          </p:nvPr>
        </p:nvSpPr>
        <p:spPr/>
        <p:txBody>
          <a:bodyPr/>
          <a:lstStyle/>
          <a:p>
            <a:fld id="{E68F00E9-56F3-F04D-AAF6-31BE0108D396}" type="slidenum">
              <a:rPr lang="en-US" smtClean="0"/>
              <a:t>‹#›</a:t>
            </a:fld>
            <a:endParaRPr lang="en-US"/>
          </a:p>
        </p:txBody>
      </p:sp>
    </p:spTree>
    <p:extLst>
      <p:ext uri="{BB962C8B-B14F-4D97-AF65-F5344CB8AC3E}">
        <p14:creationId xmlns:p14="http://schemas.microsoft.com/office/powerpoint/2010/main" val="20932346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2B15A-E798-F04E-94A8-7CEE7E056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2A2E6C-B1AC-9C42-97C6-94DD723917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34F1FA-2AAD-2F49-838F-B1249B62C4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4D01C-2C1A-B246-979D-24AE4A3DE6F1}"/>
              </a:ext>
            </a:extLst>
          </p:cNvPr>
          <p:cNvSpPr>
            <a:spLocks noGrp="1"/>
          </p:cNvSpPr>
          <p:nvPr>
            <p:ph type="dt" sz="half" idx="10"/>
          </p:nvPr>
        </p:nvSpPr>
        <p:spPr/>
        <p:txBody>
          <a:bodyPr/>
          <a:lstStyle/>
          <a:p>
            <a:fld id="{EE4A10C7-655A-9F47-9BEF-563FD923B895}" type="datetimeFigureOut">
              <a:rPr lang="en-US" smtClean="0"/>
              <a:t>4/7/2026</a:t>
            </a:fld>
            <a:endParaRPr lang="en-US"/>
          </a:p>
        </p:txBody>
      </p:sp>
      <p:sp>
        <p:nvSpPr>
          <p:cNvPr id="6" name="Footer Placeholder 5">
            <a:extLst>
              <a:ext uri="{FF2B5EF4-FFF2-40B4-BE49-F238E27FC236}">
                <a16:creationId xmlns:a16="http://schemas.microsoft.com/office/drawing/2014/main" id="{0126C028-7CBD-CB4B-AE1E-16E054760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C4E0EA-F398-7049-99B2-63E446AC7BCA}"/>
              </a:ext>
            </a:extLst>
          </p:cNvPr>
          <p:cNvSpPr>
            <a:spLocks noGrp="1"/>
          </p:cNvSpPr>
          <p:nvPr>
            <p:ph type="sldNum" sz="quarter" idx="12"/>
          </p:nvPr>
        </p:nvSpPr>
        <p:spPr/>
        <p:txBody>
          <a:bodyPr/>
          <a:lstStyle/>
          <a:p>
            <a:fld id="{125B0408-D929-644D-B72B-61270E266C89}" type="slidenum">
              <a:rPr lang="en-US" smtClean="0"/>
              <a:t>‹#›</a:t>
            </a:fld>
            <a:endParaRPr lang="en-US"/>
          </a:p>
        </p:txBody>
      </p:sp>
    </p:spTree>
    <p:extLst>
      <p:ext uri="{BB962C8B-B14F-4D97-AF65-F5344CB8AC3E}">
        <p14:creationId xmlns:p14="http://schemas.microsoft.com/office/powerpoint/2010/main" val="2883828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9F9CC-D427-2844-A43A-F5D06E826A07}"/>
              </a:ext>
            </a:extLst>
          </p:cNvPr>
          <p:cNvSpPr>
            <a:spLocks noGrp="1"/>
          </p:cNvSpPr>
          <p:nvPr>
            <p:ph type="title"/>
          </p:nvPr>
        </p:nvSpPr>
        <p:spPr>
          <a:xfrm>
            <a:off x="831850" y="1709738"/>
            <a:ext cx="10515600" cy="2852737"/>
          </a:xfrm>
        </p:spPr>
        <p:txBody>
          <a:bodyPr anchor="b"/>
          <a:lstStyle>
            <a:lvl1pPr>
              <a:defRPr sz="6000">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2D517C7C-1BBF-ED49-B962-257AFEB5BFBC}"/>
              </a:ext>
            </a:extLst>
          </p:cNvPr>
          <p:cNvSpPr>
            <a:spLocks noGrp="1"/>
          </p:cNvSpPr>
          <p:nvPr>
            <p:ph type="body" idx="1"/>
          </p:nvPr>
        </p:nvSpPr>
        <p:spPr>
          <a:xfrm>
            <a:off x="831850" y="4589463"/>
            <a:ext cx="10515600" cy="1500187"/>
          </a:xfrm>
        </p:spPr>
        <p:txBody>
          <a:bodyPr/>
          <a:lstStyle>
            <a:lvl1pPr marL="0" indent="0">
              <a:buNone/>
              <a:defRPr sz="2400">
                <a:solidFill>
                  <a:srgbClr val="005EB8"/>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9DEB6D-03E1-BB47-A9D4-56DD1D549FE3}"/>
              </a:ext>
            </a:extLst>
          </p:cNvPr>
          <p:cNvSpPr>
            <a:spLocks noGrp="1"/>
          </p:cNvSpPr>
          <p:nvPr>
            <p:ph type="dt" sz="half" idx="10"/>
          </p:nvPr>
        </p:nvSpPr>
        <p:spPr/>
        <p:txBody>
          <a:bodyPr/>
          <a:lstStyle/>
          <a:p>
            <a:fld id="{48C11B7B-7F28-774B-B97B-F274D4B9380A}" type="datetimeFigureOut">
              <a:rPr lang="en-US" smtClean="0"/>
              <a:t>4/7/2026</a:t>
            </a:fld>
            <a:endParaRPr lang="en-US"/>
          </a:p>
        </p:txBody>
      </p:sp>
      <p:sp>
        <p:nvSpPr>
          <p:cNvPr id="5" name="Footer Placeholder 4">
            <a:extLst>
              <a:ext uri="{FF2B5EF4-FFF2-40B4-BE49-F238E27FC236}">
                <a16:creationId xmlns:a16="http://schemas.microsoft.com/office/drawing/2014/main" id="{18BAFF51-C6BA-054C-8B4E-AFA86D565D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E0290-A477-8840-8BF5-ED9A8359D1F4}"/>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207824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DC2F-16DC-9849-8C4E-F6A72417CC80}"/>
              </a:ext>
            </a:extLst>
          </p:cNvPr>
          <p:cNvSpPr>
            <a:spLocks noGrp="1"/>
          </p:cNvSpPr>
          <p:nvPr>
            <p:ph type="title"/>
          </p:nvPr>
        </p:nvSpPr>
        <p:spPr>
          <a:xfrm>
            <a:off x="839788" y="365125"/>
            <a:ext cx="10515600" cy="1325563"/>
          </a:xfrm>
        </p:spPr>
        <p:txBody>
          <a:bodyPr/>
          <a:lstStyle>
            <a:lvl1pPr>
              <a:defRPr>
                <a:solidFill>
                  <a:srgbClr val="00285F"/>
                </a:solidFill>
              </a:defRPr>
            </a:lvl1pPr>
          </a:lstStyle>
          <a:p>
            <a:r>
              <a:rPr lang="en-US"/>
              <a:t>Click to edit Master title style</a:t>
            </a:r>
          </a:p>
        </p:txBody>
      </p:sp>
      <p:sp>
        <p:nvSpPr>
          <p:cNvPr id="3" name="Text Placeholder 2">
            <a:extLst>
              <a:ext uri="{FF2B5EF4-FFF2-40B4-BE49-F238E27FC236}">
                <a16:creationId xmlns:a16="http://schemas.microsoft.com/office/drawing/2014/main" id="{B7C87291-F46F-1C40-90F4-03715E3C518D}"/>
              </a:ext>
            </a:extLst>
          </p:cNvPr>
          <p:cNvSpPr>
            <a:spLocks noGrp="1"/>
          </p:cNvSpPr>
          <p:nvPr>
            <p:ph type="body" idx="1"/>
          </p:nvPr>
        </p:nvSpPr>
        <p:spPr>
          <a:xfrm>
            <a:off x="839788" y="1681163"/>
            <a:ext cx="5157787"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D4BBCC3-BD59-FA4B-89D0-FF22303546BE}"/>
              </a:ext>
            </a:extLst>
          </p:cNvPr>
          <p:cNvSpPr>
            <a:spLocks noGrp="1"/>
          </p:cNvSpPr>
          <p:nvPr>
            <p:ph sz="half" idx="2"/>
          </p:nvPr>
        </p:nvSpPr>
        <p:spPr>
          <a:xfrm>
            <a:off x="839788" y="2505075"/>
            <a:ext cx="5157787"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66DFF7-833F-694B-AC21-AEA23C3517DD}"/>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28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95D532-45C8-DD4A-A976-809BED149B9F}"/>
              </a:ext>
            </a:extLst>
          </p:cNvPr>
          <p:cNvSpPr>
            <a:spLocks noGrp="1"/>
          </p:cNvSpPr>
          <p:nvPr>
            <p:ph sz="quarter" idx="4"/>
          </p:nvPr>
        </p:nvSpPr>
        <p:spPr>
          <a:xfrm>
            <a:off x="6172200" y="2505075"/>
            <a:ext cx="5183188" cy="3684588"/>
          </a:xfrm>
        </p:spPr>
        <p:txBody>
          <a:bodyPr/>
          <a:lstStyle>
            <a:lvl1pPr>
              <a:defRPr>
                <a:solidFill>
                  <a:srgbClr val="00285F"/>
                </a:solidFill>
              </a:defRPr>
            </a:lvl1pPr>
            <a:lvl2pPr>
              <a:defRPr>
                <a:solidFill>
                  <a:srgbClr val="00285F"/>
                </a:solidFill>
              </a:defRPr>
            </a:lvl2pPr>
            <a:lvl3pPr>
              <a:defRPr>
                <a:solidFill>
                  <a:srgbClr val="00285F"/>
                </a:solidFill>
              </a:defRPr>
            </a:lvl3pPr>
            <a:lvl4pPr>
              <a:defRPr>
                <a:solidFill>
                  <a:srgbClr val="00285F"/>
                </a:solidFill>
              </a:defRPr>
            </a:lvl4pPr>
            <a:lvl5pPr>
              <a:defRPr>
                <a:solidFill>
                  <a:srgbClr val="00285F"/>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65145F-56F0-D24E-AA16-9291EABA5925}"/>
              </a:ext>
            </a:extLst>
          </p:cNvPr>
          <p:cNvSpPr>
            <a:spLocks noGrp="1"/>
          </p:cNvSpPr>
          <p:nvPr>
            <p:ph type="dt" sz="half" idx="10"/>
          </p:nvPr>
        </p:nvSpPr>
        <p:spPr/>
        <p:txBody>
          <a:bodyPr/>
          <a:lstStyle/>
          <a:p>
            <a:fld id="{48C11B7B-7F28-774B-B97B-F274D4B9380A}" type="datetimeFigureOut">
              <a:rPr lang="en-US" smtClean="0"/>
              <a:t>4/7/2026</a:t>
            </a:fld>
            <a:endParaRPr lang="en-US"/>
          </a:p>
        </p:txBody>
      </p:sp>
      <p:sp>
        <p:nvSpPr>
          <p:cNvPr id="8" name="Footer Placeholder 7">
            <a:extLst>
              <a:ext uri="{FF2B5EF4-FFF2-40B4-BE49-F238E27FC236}">
                <a16:creationId xmlns:a16="http://schemas.microsoft.com/office/drawing/2014/main" id="{AB22771F-368A-2E46-B616-025B190951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175E7-72CE-984E-A2B5-B162C1DA88CB}"/>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1421893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D775B8-83AD-3547-B61E-5691E15F14E1}"/>
              </a:ext>
            </a:extLst>
          </p:cNvPr>
          <p:cNvSpPr>
            <a:spLocks noGrp="1"/>
          </p:cNvSpPr>
          <p:nvPr>
            <p:ph type="dt" sz="half" idx="10"/>
          </p:nvPr>
        </p:nvSpPr>
        <p:spPr/>
        <p:txBody>
          <a:bodyPr/>
          <a:lstStyle/>
          <a:p>
            <a:fld id="{48C11B7B-7F28-774B-B97B-F274D4B9380A}" type="datetimeFigureOut">
              <a:rPr lang="en-US" smtClean="0"/>
              <a:t>4/7/2026</a:t>
            </a:fld>
            <a:endParaRPr lang="en-US"/>
          </a:p>
        </p:txBody>
      </p:sp>
      <p:sp>
        <p:nvSpPr>
          <p:cNvPr id="3" name="Footer Placeholder 2">
            <a:extLst>
              <a:ext uri="{FF2B5EF4-FFF2-40B4-BE49-F238E27FC236}">
                <a16:creationId xmlns:a16="http://schemas.microsoft.com/office/drawing/2014/main" id="{EB33A337-1C26-CE44-880F-3F77E416B9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805EDA-110A-3243-9FD1-B7E9CA0CA3C1}"/>
              </a:ext>
            </a:extLst>
          </p:cNvPr>
          <p:cNvSpPr>
            <a:spLocks noGrp="1"/>
          </p:cNvSpPr>
          <p:nvPr>
            <p:ph type="sldNum" sz="quarter" idx="12"/>
          </p:nvPr>
        </p:nvSpPr>
        <p:spPr/>
        <p:txBody>
          <a:bodyPr/>
          <a:lstStyle/>
          <a:p>
            <a:fld id="{F6A562D6-9A91-1642-8BC0-23A3CC1E645B}" type="slidenum">
              <a:rPr lang="en-US" smtClean="0"/>
              <a:t>‹#›</a:t>
            </a:fld>
            <a:endParaRPr lang="en-US"/>
          </a:p>
        </p:txBody>
      </p:sp>
    </p:spTree>
    <p:extLst>
      <p:ext uri="{BB962C8B-B14F-4D97-AF65-F5344CB8AC3E}">
        <p14:creationId xmlns:p14="http://schemas.microsoft.com/office/powerpoint/2010/main" val="828636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47A3F-EBEB-6447-99E6-7FDF851505B4}"/>
              </a:ext>
            </a:extLst>
          </p:cNvPr>
          <p:cNvSpPr>
            <a:spLocks noGrp="1"/>
          </p:cNvSpPr>
          <p:nvPr>
            <p:ph type="ctrTitle"/>
          </p:nvPr>
        </p:nvSpPr>
        <p:spPr>
          <a:xfrm>
            <a:off x="1524000" y="1122363"/>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73B38889-61C6-C143-9B9B-D54DD38CC47E}"/>
              </a:ext>
            </a:extLst>
          </p:cNvPr>
          <p:cNvSpPr>
            <a:spLocks noGrp="1"/>
          </p:cNvSpPr>
          <p:nvPr>
            <p:ph type="subTitle" idx="1"/>
          </p:nvPr>
        </p:nvSpPr>
        <p:spPr>
          <a:xfrm>
            <a:off x="1524000" y="3602038"/>
            <a:ext cx="9144000" cy="1655762"/>
          </a:xfrm>
        </p:spPr>
        <p:txBody>
          <a:bodyPr/>
          <a:lstStyle>
            <a:lvl1pPr marL="0" indent="0" algn="ctr">
              <a:buNone/>
              <a:defRPr sz="2400">
                <a:solidFill>
                  <a:schemeClr val="bg1">
                    <a:lumMod val="8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A8A809-72BB-6A4C-BDD7-27BDF4033C7C}"/>
              </a:ext>
            </a:extLst>
          </p:cNvPr>
          <p:cNvSpPr>
            <a:spLocks noGrp="1"/>
          </p:cNvSpPr>
          <p:nvPr>
            <p:ph type="dt" sz="half" idx="10"/>
          </p:nvPr>
        </p:nvSpPr>
        <p:spPr/>
        <p:txBody>
          <a:bodyPr/>
          <a:lstStyle>
            <a:lvl1pPr>
              <a:defRPr>
                <a:solidFill>
                  <a:schemeClr val="bg1"/>
                </a:solidFill>
              </a:defRPr>
            </a:lvl1pPr>
          </a:lstStyle>
          <a:p>
            <a:fld id="{48C11B7B-7F28-774B-B97B-F274D4B9380A}" type="datetimeFigureOut">
              <a:rPr lang="en-US" smtClean="0"/>
              <a:pPr/>
              <a:t>4/7/2026</a:t>
            </a:fld>
            <a:endParaRPr lang="en-US"/>
          </a:p>
        </p:txBody>
      </p:sp>
      <p:sp>
        <p:nvSpPr>
          <p:cNvPr id="5" name="Footer Placeholder 4">
            <a:extLst>
              <a:ext uri="{FF2B5EF4-FFF2-40B4-BE49-F238E27FC236}">
                <a16:creationId xmlns:a16="http://schemas.microsoft.com/office/drawing/2014/main" id="{71045620-D837-6342-8AFA-A98042583F36}"/>
              </a:ext>
            </a:extLst>
          </p:cNvPr>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3D95D53A-4724-3044-80B0-8777976A7EAB}"/>
              </a:ext>
            </a:extLst>
          </p:cNvPr>
          <p:cNvSpPr>
            <a:spLocks noGrp="1"/>
          </p:cNvSpPr>
          <p:nvPr>
            <p:ph type="sldNum" sz="quarter" idx="12"/>
          </p:nvPr>
        </p:nvSpPr>
        <p:spPr/>
        <p:txBody>
          <a:bodyPr/>
          <a:lstStyle>
            <a:lvl1pPr>
              <a:defRPr>
                <a:solidFill>
                  <a:schemeClr val="bg1"/>
                </a:solidFill>
              </a:defRPr>
            </a:lvl1pPr>
          </a:lstStyle>
          <a:p>
            <a:fld id="{F6A562D6-9A91-1642-8BC0-23A3CC1E645B}" type="slidenum">
              <a:rPr lang="en-US" smtClean="0"/>
              <a:pPr/>
              <a:t>‹#›</a:t>
            </a:fld>
            <a:endParaRPr lang="en-US"/>
          </a:p>
        </p:txBody>
      </p:sp>
    </p:spTree>
    <p:extLst>
      <p:ext uri="{BB962C8B-B14F-4D97-AF65-F5344CB8AC3E}">
        <p14:creationId xmlns:p14="http://schemas.microsoft.com/office/powerpoint/2010/main" val="16083733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3.jpe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5.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5.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6.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6.jpeg"/><Relationship Id="rId5" Type="http://schemas.openxmlformats.org/officeDocument/2006/relationships/theme" Target="../theme/theme7.xml"/><Relationship Id="rId4"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53.xml"/><Relationship Id="rId7" Type="http://schemas.openxmlformats.org/officeDocument/2006/relationships/theme" Target="../theme/theme8.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4/7/2026</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109879116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4/7/2026</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0" y="-2032"/>
            <a:ext cx="12191999" cy="6860031"/>
          </a:xfrm>
          <a:prstGeom prst="rect">
            <a:avLst/>
          </a:prstGeom>
        </p:spPr>
      </p:pic>
    </p:spTree>
    <p:extLst>
      <p:ext uri="{BB962C8B-B14F-4D97-AF65-F5344CB8AC3E}">
        <p14:creationId xmlns:p14="http://schemas.microsoft.com/office/powerpoint/2010/main" val="156806131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4/7/2026</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0" y="-2032"/>
            <a:ext cx="12192000" cy="6860032"/>
          </a:xfrm>
          <a:prstGeom prst="rect">
            <a:avLst/>
          </a:prstGeom>
        </p:spPr>
      </p:pic>
    </p:spTree>
    <p:extLst>
      <p:ext uri="{BB962C8B-B14F-4D97-AF65-F5344CB8AC3E}">
        <p14:creationId xmlns:p14="http://schemas.microsoft.com/office/powerpoint/2010/main" val="708174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88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2000" cy="6860031"/>
          </a:xfrm>
          <a:prstGeom prst="rect">
            <a:avLst/>
          </a:prstGeom>
        </p:spPr>
      </p:pic>
    </p:spTree>
    <p:extLst>
      <p:ext uri="{BB962C8B-B14F-4D97-AF65-F5344CB8AC3E}">
        <p14:creationId xmlns:p14="http://schemas.microsoft.com/office/powerpoint/2010/main" val="200743840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DE0D55-3231-3A45-9A7A-C7ABDA5BAA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443E34-3BF3-AF4E-9F3D-D7EF70AFBC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778B5-74A2-F644-8D34-53D87A3A7B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7938-6F94-FE4D-AC9C-0EF081E14D2C}" type="datetimeFigureOut">
              <a:rPr lang="en-US" smtClean="0"/>
              <a:t>4/7/2026</a:t>
            </a:fld>
            <a:endParaRPr lang="en-US"/>
          </a:p>
        </p:txBody>
      </p:sp>
      <p:sp>
        <p:nvSpPr>
          <p:cNvPr id="5" name="Footer Placeholder 4">
            <a:extLst>
              <a:ext uri="{FF2B5EF4-FFF2-40B4-BE49-F238E27FC236}">
                <a16:creationId xmlns:a16="http://schemas.microsoft.com/office/drawing/2014/main" id="{7DE5D52D-D744-5C48-9B3B-F6D16EFD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AC6DC7-9795-C642-BC50-A134437A8D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8F00E9-56F3-F04D-AAF6-31BE0108D396}" type="slidenum">
              <a:rPr lang="en-US" smtClean="0"/>
              <a:t>‹#›</a:t>
            </a:fld>
            <a:endParaRPr lang="en-US"/>
          </a:p>
        </p:txBody>
      </p:sp>
      <p:pic>
        <p:nvPicPr>
          <p:cNvPr id="8" name="Picture 7">
            <a:extLst>
              <a:ext uri="{FF2B5EF4-FFF2-40B4-BE49-F238E27FC236}">
                <a16:creationId xmlns:a16="http://schemas.microsoft.com/office/drawing/2014/main" id="{B628AF39-AF61-EB40-A9AD-E08F6D167E8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0" y="-2032"/>
            <a:ext cx="12191999" cy="6860032"/>
          </a:xfrm>
          <a:prstGeom prst="rect">
            <a:avLst/>
          </a:prstGeom>
        </p:spPr>
      </p:pic>
    </p:spTree>
    <p:extLst>
      <p:ext uri="{BB962C8B-B14F-4D97-AF65-F5344CB8AC3E}">
        <p14:creationId xmlns:p14="http://schemas.microsoft.com/office/powerpoint/2010/main" val="345240236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E57E9F-764D-604F-986D-831FEE4B2E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6EE782-E2A3-064E-9BCF-180DE2A11B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04321-7511-A74D-9149-90BCF360BF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A10C7-655A-9F47-9BEF-563FD923B895}" type="datetimeFigureOut">
              <a:rPr lang="en-US" smtClean="0"/>
              <a:t>4/7/2026</a:t>
            </a:fld>
            <a:endParaRPr lang="en-US"/>
          </a:p>
        </p:txBody>
      </p:sp>
      <p:sp>
        <p:nvSpPr>
          <p:cNvPr id="5" name="Footer Placeholder 4">
            <a:extLst>
              <a:ext uri="{FF2B5EF4-FFF2-40B4-BE49-F238E27FC236}">
                <a16:creationId xmlns:a16="http://schemas.microsoft.com/office/drawing/2014/main" id="{7143AE53-21F9-0149-9D9C-B0E6193A4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FC5E15-5029-864D-9869-C7C93A099A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B0408-D929-644D-B72B-61270E266C89}" type="slidenum">
              <a:rPr lang="en-US" smtClean="0"/>
              <a:t>‹#›</a:t>
            </a:fld>
            <a:endParaRPr lang="en-US"/>
          </a:p>
        </p:txBody>
      </p:sp>
    </p:spTree>
    <p:extLst>
      <p:ext uri="{BB962C8B-B14F-4D97-AF65-F5344CB8AC3E}">
        <p14:creationId xmlns:p14="http://schemas.microsoft.com/office/powerpoint/2010/main" val="198135099"/>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rgbClr val="00285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85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85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85F"/>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85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C11B7B-7F28-774B-B97B-F274D4B9380A}" type="datetimeFigureOut">
              <a:rPr lang="en-US" smtClean="0"/>
              <a:t>4/7/2026</a:t>
            </a:fld>
            <a:endParaRPr lang="en-US"/>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A562D6-9A91-1642-8BC0-23A3CC1E645B}" type="slidenum">
              <a:rPr lang="en-US" smtClean="0"/>
              <a:t>‹#›</a:t>
            </a:fld>
            <a:endParaRPr lang="en-US"/>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 y="-2033"/>
            <a:ext cx="12191999" cy="6860031"/>
          </a:xfrm>
          <a:prstGeom prst="rect">
            <a:avLst/>
          </a:prstGeom>
        </p:spPr>
      </p:pic>
    </p:spTree>
    <p:extLst>
      <p:ext uri="{BB962C8B-B14F-4D97-AF65-F5344CB8AC3E}">
        <p14:creationId xmlns:p14="http://schemas.microsoft.com/office/powerpoint/2010/main" val="266007942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2135-9787-4F4C-A9C7-74BF811C5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954E03-6173-CA4E-92D7-EFB9BDC00C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806E-B03D-D945-8C2E-9BDD5E9713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8C11B7B-7F28-774B-B97B-F274D4B9380A}" type="datetimeFigureOut">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4/7/2026</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5" name="Footer Placeholder 4">
            <a:extLst>
              <a:ext uri="{FF2B5EF4-FFF2-40B4-BE49-F238E27FC236}">
                <a16:creationId xmlns:a16="http://schemas.microsoft.com/office/drawing/2014/main" id="{3A1B84A8-D010-B649-A415-255478C175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Slide Number Placeholder 5">
            <a:extLst>
              <a:ext uri="{FF2B5EF4-FFF2-40B4-BE49-F238E27FC236}">
                <a16:creationId xmlns:a16="http://schemas.microsoft.com/office/drawing/2014/main" id="{C6CF9D70-5D94-884C-BBB7-BDCD45826C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6A562D6-9A91-1642-8BC0-23A3CC1E645B}" type="slidenum">
              <a:rPr kumimoji="0" lang="en-US" sz="1200" b="0" i="0" u="none" strike="noStrike" kern="1200" cap="none" spc="0" normalizeH="0" baseline="0" noProof="0" smtClean="0">
                <a:ln>
                  <a:noFill/>
                </a:ln>
                <a:solidFill>
                  <a:prstClr val="black">
                    <a:tint val="75000"/>
                  </a:prstClr>
                </a:solidFill>
                <a:effectLst/>
                <a:uLnTx/>
                <a:uFillTx/>
                <a:latin typeface="Trebuchet MS" panose="020B0603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pic>
        <p:nvPicPr>
          <p:cNvPr id="7" name="Picture 6">
            <a:extLst>
              <a:ext uri="{FF2B5EF4-FFF2-40B4-BE49-F238E27FC236}">
                <a16:creationId xmlns:a16="http://schemas.microsoft.com/office/drawing/2014/main" id="{659945E2-19EE-4847-ABF9-52869E65A6FC}"/>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4" y="-1016"/>
            <a:ext cx="12190195" cy="6859016"/>
          </a:xfrm>
          <a:prstGeom prst="rect">
            <a:avLst/>
          </a:prstGeom>
        </p:spPr>
      </p:pic>
    </p:spTree>
    <p:extLst>
      <p:ext uri="{BB962C8B-B14F-4D97-AF65-F5344CB8AC3E}">
        <p14:creationId xmlns:p14="http://schemas.microsoft.com/office/powerpoint/2010/main" val="872570074"/>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png"/><Relationship Id="rId7"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 Id="rId9"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18.pn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5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5.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4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4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4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4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42.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42.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4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42.xml"/><Relationship Id="rId5" Type="http://schemas.openxmlformats.org/officeDocument/2006/relationships/image" Target="../media/image41.pn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42.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4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55.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49.jpeg"/><Relationship Id="rId5" Type="http://schemas.openxmlformats.org/officeDocument/2006/relationships/image" Target="../media/image48.jpg"/><Relationship Id="rId4" Type="http://schemas.openxmlformats.org/officeDocument/2006/relationships/image" Target="../media/image47.jp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55.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55.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6.xml"/><Relationship Id="rId1" Type="http://schemas.openxmlformats.org/officeDocument/2006/relationships/slideLayout" Target="../slideLayouts/slideLayout42.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42.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hyperlink" Target="https://wels.net/faces-of-faith-jill/"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hyperlink" Target="https://wels.net/faces-of-faith-jerry-and-denice/"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62.jp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3.xml"/><Relationship Id="rId1" Type="http://schemas.openxmlformats.org/officeDocument/2006/relationships/slideLayout" Target="../slideLayouts/slideLayout39.xml"/><Relationship Id="rId4" Type="http://schemas.openxmlformats.org/officeDocument/2006/relationships/image" Target="../media/image65.jpg"/></Relationships>
</file>

<file path=ppt/slides/_rels/slide4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3" Type="http://schemas.openxmlformats.org/officeDocument/2006/relationships/hyperlink" Target="https://wels.net/faces-of-faith-jett/"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67.jp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6.xml"/><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55.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72.jpg"/><Relationship Id="rId4" Type="http://schemas.openxmlformats.org/officeDocument/2006/relationships/image" Target="../media/image56.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0.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74.jpg"/></Relationships>
</file>

<file path=ppt/slides/_rels/slide5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78.jpeg"/><Relationship Id="rId4" Type="http://schemas.openxmlformats.org/officeDocument/2006/relationships/image" Target="../media/image77.jpeg"/></Relationships>
</file>

<file path=ppt/slides/_rels/slide5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57.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82.jpg"/></Relationships>
</file>

<file path=ppt/slides/_rels/slide5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9.xml"/><Relationship Id="rId1" Type="http://schemas.openxmlformats.org/officeDocument/2006/relationships/slideLayout" Target="../slideLayouts/slideLayout42.xml"/><Relationship Id="rId5" Type="http://schemas.openxmlformats.org/officeDocument/2006/relationships/image" Target="../media/image18.png"/><Relationship Id="rId4" Type="http://schemas.openxmlformats.org/officeDocument/2006/relationships/image" Target="../media/image85.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hyperlink" Target="https://wels.net/faces-of-faith-sean/" TargetMode="External"/><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11.svg"/><Relationship Id="rId4" Type="http://schemas.openxmlformats.org/officeDocument/2006/relationships/image" Target="../media/image87.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05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B82E2D-5822-450E-85CC-AE5EDD01EC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blackopacity30.png">
            <a:extLst>
              <a:ext uri="{FF2B5EF4-FFF2-40B4-BE49-F238E27FC236}">
                <a16:creationId xmlns:a16="http://schemas.microsoft.com/office/drawing/2014/main" id="{ABDD9BD5-2AA4-2AB6-AD19-04FF2BF720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220824"/>
            <a:ext cx="12192000" cy="1637176"/>
          </a:xfrm>
          <a:prstGeom prst="rect">
            <a:avLst/>
          </a:prstGeom>
        </p:spPr>
      </p:pic>
      <p:sp>
        <p:nvSpPr>
          <p:cNvPr id="13" name="TextBox 12">
            <a:extLst>
              <a:ext uri="{FF2B5EF4-FFF2-40B4-BE49-F238E27FC236}">
                <a16:creationId xmlns:a16="http://schemas.microsoft.com/office/drawing/2014/main" id="{DB7F706B-B938-CB68-EA01-036783D936FD}"/>
              </a:ext>
            </a:extLst>
          </p:cNvPr>
          <p:cNvSpPr txBox="1"/>
          <p:nvPr/>
        </p:nvSpPr>
        <p:spPr>
          <a:xfrm>
            <a:off x="382688" y="5496207"/>
            <a:ext cx="1180931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Mission Counselors: </a:t>
            </a: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Guiding mission congregations and assisting District Mission Boards</a:t>
            </a:r>
            <a:endParaRPr lang="en-US" sz="3600" dirty="0">
              <a:solidFill>
                <a:schemeClr val="bg1"/>
              </a:solidFill>
              <a:latin typeface="Trebuchet MS" panose="020B070302020209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A49811F-319B-05C0-A2A2-200DE7EDA7C5}"/>
              </a:ext>
            </a:extLst>
          </p:cNvPr>
          <p:cNvPicPr>
            <a:picLocks noChangeAspect="1"/>
          </p:cNvPicPr>
          <p:nvPr/>
        </p:nvPicPr>
        <p:blipFill>
          <a:blip r:embed="rId4"/>
          <a:srcRect l="19621" t="26182" r="19022" b="44709"/>
          <a:stretch>
            <a:fillRect/>
          </a:stretch>
        </p:blipFill>
        <p:spPr>
          <a:xfrm>
            <a:off x="8113648" y="2683365"/>
            <a:ext cx="4053439" cy="2555757"/>
          </a:xfrm>
          <a:prstGeom prst="rect">
            <a:avLst/>
          </a:prstGeom>
        </p:spPr>
      </p:pic>
      <p:pic>
        <p:nvPicPr>
          <p:cNvPr id="8" name="Picture 7">
            <a:extLst>
              <a:ext uri="{FF2B5EF4-FFF2-40B4-BE49-F238E27FC236}">
                <a16:creationId xmlns:a16="http://schemas.microsoft.com/office/drawing/2014/main" id="{609C0871-B4DD-6329-0946-EF7DA5545D94}"/>
              </a:ext>
            </a:extLst>
          </p:cNvPr>
          <p:cNvPicPr>
            <a:picLocks noChangeAspect="1"/>
          </p:cNvPicPr>
          <p:nvPr/>
        </p:nvPicPr>
        <p:blipFill>
          <a:blip r:embed="rId5"/>
          <a:srcRect l="27509" r="16663"/>
          <a:stretch>
            <a:fillRect/>
          </a:stretch>
        </p:blipFill>
        <p:spPr>
          <a:xfrm rot="5400000">
            <a:off x="453034" y="-535407"/>
            <a:ext cx="2753717" cy="3699389"/>
          </a:xfrm>
          <a:prstGeom prst="rect">
            <a:avLst/>
          </a:prstGeom>
        </p:spPr>
      </p:pic>
      <p:pic>
        <p:nvPicPr>
          <p:cNvPr id="14" name="Picture 13">
            <a:extLst>
              <a:ext uri="{FF2B5EF4-FFF2-40B4-BE49-F238E27FC236}">
                <a16:creationId xmlns:a16="http://schemas.microsoft.com/office/drawing/2014/main" id="{DDDD05B7-BA86-7F3C-A8A4-1361FBA599A3}"/>
              </a:ext>
            </a:extLst>
          </p:cNvPr>
          <p:cNvPicPr>
            <a:picLocks noChangeAspect="1"/>
          </p:cNvPicPr>
          <p:nvPr/>
        </p:nvPicPr>
        <p:blipFill>
          <a:blip r:embed="rId6"/>
          <a:srcRect l="3029" t="47760" r="3937" b="12858"/>
          <a:stretch>
            <a:fillRect/>
          </a:stretch>
        </p:blipFill>
        <p:spPr>
          <a:xfrm>
            <a:off x="8137037" y="0"/>
            <a:ext cx="4053439" cy="2691144"/>
          </a:xfrm>
          <a:prstGeom prst="rect">
            <a:avLst/>
          </a:prstGeom>
        </p:spPr>
      </p:pic>
      <p:pic>
        <p:nvPicPr>
          <p:cNvPr id="17" name="Picture 16">
            <a:extLst>
              <a:ext uri="{FF2B5EF4-FFF2-40B4-BE49-F238E27FC236}">
                <a16:creationId xmlns:a16="http://schemas.microsoft.com/office/drawing/2014/main" id="{908C7C92-1046-0D2C-0BA2-57AAC9FE5605}"/>
              </a:ext>
            </a:extLst>
          </p:cNvPr>
          <p:cNvPicPr>
            <a:picLocks noChangeAspect="1"/>
          </p:cNvPicPr>
          <p:nvPr/>
        </p:nvPicPr>
        <p:blipFill>
          <a:blip r:embed="rId7"/>
          <a:srcRect l="490" t="9464" r="-490" b="17922"/>
          <a:stretch>
            <a:fillRect/>
          </a:stretch>
        </p:blipFill>
        <p:spPr>
          <a:xfrm>
            <a:off x="3699386" y="2738954"/>
            <a:ext cx="4437651" cy="2481868"/>
          </a:xfrm>
          <a:prstGeom prst="rect">
            <a:avLst/>
          </a:prstGeom>
        </p:spPr>
      </p:pic>
      <p:pic>
        <p:nvPicPr>
          <p:cNvPr id="4" name="Picture 3">
            <a:extLst>
              <a:ext uri="{FF2B5EF4-FFF2-40B4-BE49-F238E27FC236}">
                <a16:creationId xmlns:a16="http://schemas.microsoft.com/office/drawing/2014/main" id="{14AE8EBF-949D-B45F-F242-DCF342B60EFB}"/>
              </a:ext>
            </a:extLst>
          </p:cNvPr>
          <p:cNvPicPr>
            <a:picLocks noChangeAspect="1"/>
          </p:cNvPicPr>
          <p:nvPr/>
        </p:nvPicPr>
        <p:blipFill>
          <a:blip r:embed="rId8"/>
          <a:srcRect l="5187" t="14517" r="5317" b="12700"/>
          <a:stretch>
            <a:fillRect/>
          </a:stretch>
        </p:blipFill>
        <p:spPr>
          <a:xfrm>
            <a:off x="3652608" y="-3621"/>
            <a:ext cx="4531208" cy="2768214"/>
          </a:xfrm>
          <a:prstGeom prst="rect">
            <a:avLst/>
          </a:prstGeom>
        </p:spPr>
      </p:pic>
      <p:pic>
        <p:nvPicPr>
          <p:cNvPr id="10" name="Picture 9">
            <a:extLst>
              <a:ext uri="{FF2B5EF4-FFF2-40B4-BE49-F238E27FC236}">
                <a16:creationId xmlns:a16="http://schemas.microsoft.com/office/drawing/2014/main" id="{2A7DD668-DAE6-04ED-AED9-75DDB61BEE26}"/>
              </a:ext>
            </a:extLst>
          </p:cNvPr>
          <p:cNvPicPr>
            <a:picLocks noChangeAspect="1"/>
          </p:cNvPicPr>
          <p:nvPr/>
        </p:nvPicPr>
        <p:blipFill>
          <a:blip r:embed="rId9"/>
          <a:srcRect l="19914" r="41316"/>
          <a:stretch>
            <a:fillRect/>
          </a:stretch>
        </p:blipFill>
        <p:spPr>
          <a:xfrm rot="5400000">
            <a:off x="575705" y="2115441"/>
            <a:ext cx="2547976" cy="3699386"/>
          </a:xfrm>
          <a:prstGeom prst="rect">
            <a:avLst/>
          </a:prstGeom>
        </p:spPr>
      </p:pic>
    </p:spTree>
    <p:extLst>
      <p:ext uri="{BB962C8B-B14F-4D97-AF65-F5344CB8AC3E}">
        <p14:creationId xmlns:p14="http://schemas.microsoft.com/office/powerpoint/2010/main" val="1716525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AI-generated content may be incorrect.">
            <a:extLst>
              <a:ext uri="{FF2B5EF4-FFF2-40B4-BE49-F238E27FC236}">
                <a16:creationId xmlns:a16="http://schemas.microsoft.com/office/drawing/2014/main" id="{D06F2320-53F9-C3DF-017B-A70920987BB9}"/>
              </a:ext>
            </a:extLst>
          </p:cNvPr>
          <p:cNvPicPr>
            <a:picLocks noChangeAspect="1"/>
          </p:cNvPicPr>
          <p:nvPr/>
        </p:nvPicPr>
        <p:blipFill>
          <a:blip r:embed="rId3"/>
          <a:srcRect t="24890"/>
          <a:stretch>
            <a:fillRect/>
          </a:stretch>
        </p:blipFill>
        <p:spPr>
          <a:xfrm>
            <a:off x="17928" y="0"/>
            <a:ext cx="12174071" cy="6858000"/>
          </a:xfrm>
          <a:prstGeom prst="rect">
            <a:avLst/>
          </a:prstGeom>
        </p:spPr>
      </p:pic>
      <p:pic>
        <p:nvPicPr>
          <p:cNvPr id="4" name="Picture 3" descr="blackopacity30.png">
            <a:extLst>
              <a:ext uri="{FF2B5EF4-FFF2-40B4-BE49-F238E27FC236}">
                <a16:creationId xmlns:a16="http://schemas.microsoft.com/office/drawing/2014/main" id="{368D5B17-76D6-0AF4-0A7F-C2C2BF1474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23738A2E-A31A-9874-F0D4-4195462C6DF4}"/>
              </a:ext>
            </a:extLst>
          </p:cNvPr>
          <p:cNvSpPr txBox="1"/>
          <p:nvPr/>
        </p:nvSpPr>
        <p:spPr>
          <a:xfrm>
            <a:off x="256613" y="5624067"/>
            <a:ext cx="11696700" cy="1077218"/>
          </a:xfrm>
          <a:prstGeom prst="rect">
            <a:avLst/>
          </a:prstGeom>
          <a:noFill/>
        </p:spPr>
        <p:txBody>
          <a:bodyPr wrap="square" rtlCol="0">
            <a:spAutoFit/>
          </a:bodyPr>
          <a:lstStyle/>
          <a:p>
            <a:r>
              <a:rPr lang="en-US" sz="3200" dirty="0">
                <a:solidFill>
                  <a:schemeClr val="bg1"/>
                </a:solidFill>
              </a:rPr>
              <a:t>Equipping new missionaries – </a:t>
            </a:r>
            <a:r>
              <a:rPr lang="en-US" sz="3200" b="1" dirty="0">
                <a:solidFill>
                  <a:schemeClr val="bg1"/>
                </a:solidFill>
                <a:effectLst>
                  <a:outerShdw blurRad="38100" dist="38100" dir="2700000" algn="tl">
                    <a:srgbClr val="000000">
                      <a:alpha val="43137"/>
                    </a:srgbClr>
                  </a:outerShdw>
                </a:effectLst>
              </a:rPr>
              <a:t>Church Planter Intensive and coaching program</a:t>
            </a:r>
          </a:p>
        </p:txBody>
      </p:sp>
    </p:spTree>
    <p:extLst>
      <p:ext uri="{BB962C8B-B14F-4D97-AF65-F5344CB8AC3E}">
        <p14:creationId xmlns:p14="http://schemas.microsoft.com/office/powerpoint/2010/main" val="473659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and person standing together&#10;&#10;Description automatically generated">
            <a:extLst>
              <a:ext uri="{FF2B5EF4-FFF2-40B4-BE49-F238E27FC236}">
                <a16:creationId xmlns:a16="http://schemas.microsoft.com/office/drawing/2014/main" id="{E039DBAE-87AA-8C5A-887E-08EC2416C3D3}"/>
              </a:ext>
            </a:extLst>
          </p:cNvPr>
          <p:cNvPicPr>
            <a:picLocks noChangeAspect="1"/>
          </p:cNvPicPr>
          <p:nvPr/>
        </p:nvPicPr>
        <p:blipFill rotWithShape="1">
          <a:blip r:embed="rId3"/>
          <a:srcRect l="26545" t="12088" r="14196"/>
          <a:stretch/>
        </p:blipFill>
        <p:spPr>
          <a:xfrm>
            <a:off x="0" y="0"/>
            <a:ext cx="6934200" cy="6858000"/>
          </a:xfrm>
          <a:prstGeom prst="rect">
            <a:avLst/>
          </a:prstGeom>
        </p:spPr>
      </p:pic>
      <p:pic>
        <p:nvPicPr>
          <p:cNvPr id="5" name="Picture 4" descr="A person in a suit giving a high five to another person&#10;&#10;Description automatically generated">
            <a:extLst>
              <a:ext uri="{FF2B5EF4-FFF2-40B4-BE49-F238E27FC236}">
                <a16:creationId xmlns:a16="http://schemas.microsoft.com/office/drawing/2014/main" id="{2F42EED2-B2EE-6478-C708-9E0CC2EFFB3C}"/>
              </a:ext>
            </a:extLst>
          </p:cNvPr>
          <p:cNvPicPr>
            <a:picLocks noChangeAspect="1"/>
          </p:cNvPicPr>
          <p:nvPr/>
        </p:nvPicPr>
        <p:blipFill rotWithShape="1">
          <a:blip r:embed="rId4"/>
          <a:srcRect t="18431"/>
          <a:stretch/>
        </p:blipFill>
        <p:spPr>
          <a:xfrm>
            <a:off x="6096000" y="0"/>
            <a:ext cx="6096000" cy="6858000"/>
          </a:xfrm>
          <a:prstGeom prst="rect">
            <a:avLst/>
          </a:prstGeom>
        </p:spPr>
      </p:pic>
      <p:pic>
        <p:nvPicPr>
          <p:cNvPr id="4" name="Picture 3" descr="blackopacity30.png">
            <a:extLst>
              <a:ext uri="{FF2B5EF4-FFF2-40B4-BE49-F238E27FC236}">
                <a16:creationId xmlns:a16="http://schemas.microsoft.com/office/drawing/2014/main" id="{BE51BFCE-0CBB-543F-AC5F-C666B83F492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149333"/>
            <a:ext cx="12192000" cy="1708667"/>
          </a:xfrm>
          <a:prstGeom prst="rect">
            <a:avLst/>
          </a:prstGeom>
        </p:spPr>
      </p:pic>
      <p:sp>
        <p:nvSpPr>
          <p:cNvPr id="6" name="TextBox 5">
            <a:extLst>
              <a:ext uri="{FF2B5EF4-FFF2-40B4-BE49-F238E27FC236}">
                <a16:creationId xmlns:a16="http://schemas.microsoft.com/office/drawing/2014/main" id="{5D2C381E-220A-D65D-8176-961B2026D52A}"/>
              </a:ext>
            </a:extLst>
          </p:cNvPr>
          <p:cNvSpPr txBox="1"/>
          <p:nvPr/>
        </p:nvSpPr>
        <p:spPr>
          <a:xfrm>
            <a:off x="378701" y="5280391"/>
            <a:ext cx="11434598" cy="1446550"/>
          </a:xfrm>
          <a:prstGeom prst="rect">
            <a:avLst/>
          </a:prstGeom>
          <a:noFill/>
        </p:spPr>
        <p:txBody>
          <a:bodyPr wrap="square">
            <a:spAutoFit/>
          </a:bodyPr>
          <a:lstStyle/>
          <a:p>
            <a:r>
              <a:rPr lang="en-US" sz="4400" b="1" dirty="0">
                <a:solidFill>
                  <a:schemeClr val="bg1"/>
                </a:solidFill>
                <a:effectLst>
                  <a:outerShdw blurRad="38100" dist="38100" dir="2700000" algn="tl">
                    <a:srgbClr val="000000">
                      <a:alpha val="43137"/>
                    </a:srgbClr>
                  </a:outerShdw>
                </a:effectLst>
                <a:latin typeface="+mj-lt"/>
              </a:rPr>
              <a:t>Home Missions administrator</a:t>
            </a:r>
          </a:p>
          <a:p>
            <a:r>
              <a:rPr lang="en-US" sz="4400" dirty="0">
                <a:solidFill>
                  <a:schemeClr val="bg1"/>
                </a:solidFill>
                <a:effectLst>
                  <a:outerShdw blurRad="38100" dist="38100" dir="2700000" algn="tl">
                    <a:srgbClr val="000000">
                      <a:alpha val="43137"/>
                    </a:srgbClr>
                  </a:outerShdw>
                </a:effectLst>
                <a:latin typeface="+mj-lt"/>
              </a:rPr>
              <a:t>Rev. Mark Gabb</a:t>
            </a:r>
            <a:endParaRPr lang="en-US" sz="4000" dirty="0">
              <a:solidFill>
                <a:schemeClr val="bg1"/>
              </a:solidFill>
              <a:latin typeface="+mj-lt"/>
            </a:endParaRPr>
          </a:p>
        </p:txBody>
      </p:sp>
    </p:spTree>
    <p:extLst>
      <p:ext uri="{BB962C8B-B14F-4D97-AF65-F5344CB8AC3E}">
        <p14:creationId xmlns:p14="http://schemas.microsoft.com/office/powerpoint/2010/main" val="21652802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436E32-E301-7B21-A59F-154126CE133F}"/>
              </a:ext>
            </a:extLst>
          </p:cNvPr>
          <p:cNvSpPr>
            <a:spLocks noGrp="1"/>
          </p:cNvSpPr>
          <p:nvPr>
            <p:ph type="title"/>
          </p:nvPr>
        </p:nvSpPr>
        <p:spPr>
          <a:xfrm>
            <a:off x="608561" y="461682"/>
            <a:ext cx="4696039" cy="1325563"/>
          </a:xfrm>
        </p:spPr>
        <p:txBody>
          <a:bodyPr>
            <a:normAutofit/>
          </a:bodyPr>
          <a:lstStyle/>
          <a:p>
            <a:r>
              <a:rPr lang="en-US" sz="4100" b="1" dirty="0"/>
              <a:t>Life of a Home Mission church</a:t>
            </a:r>
          </a:p>
        </p:txBody>
      </p:sp>
      <p:sp>
        <p:nvSpPr>
          <p:cNvPr id="5" name="Content Placeholder 4">
            <a:extLst>
              <a:ext uri="{FF2B5EF4-FFF2-40B4-BE49-F238E27FC236}">
                <a16:creationId xmlns:a16="http://schemas.microsoft.com/office/drawing/2014/main" id="{20F69A46-EEDA-9DB4-60D2-07E22A8F7DA0}"/>
              </a:ext>
            </a:extLst>
          </p:cNvPr>
          <p:cNvSpPr>
            <a:spLocks noGrp="1"/>
          </p:cNvSpPr>
          <p:nvPr>
            <p:ph sz="half" idx="2"/>
          </p:nvPr>
        </p:nvSpPr>
        <p:spPr>
          <a:xfrm>
            <a:off x="605384" y="2026264"/>
            <a:ext cx="4699216" cy="1992961"/>
          </a:xfrm>
        </p:spPr>
        <p:txBody>
          <a:bodyPr>
            <a:normAutofit/>
          </a:bodyPr>
          <a:lstStyle/>
          <a:p>
            <a:pPr marL="0" indent="0">
              <a:buNone/>
            </a:pPr>
            <a:r>
              <a:rPr lang="en-US" sz="2500" dirty="0"/>
              <a:t>No community is the same. No core group is the same. No soul is the same. But we know that all people have the same need for a savior from sin. </a:t>
            </a:r>
          </a:p>
        </p:txBody>
      </p:sp>
      <p:pic>
        <p:nvPicPr>
          <p:cNvPr id="7" name="Picture 6" descr="A group of people posing for a photo&#10;&#10;Description automatically generated">
            <a:extLst>
              <a:ext uri="{FF2B5EF4-FFF2-40B4-BE49-F238E27FC236}">
                <a16:creationId xmlns:a16="http://schemas.microsoft.com/office/drawing/2014/main" id="{B567B4F7-DFD0-E41C-E77E-B674138476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2897"/>
          <a:stretch/>
        </p:blipFill>
        <p:spPr>
          <a:xfrm>
            <a:off x="6096000" y="0"/>
            <a:ext cx="6096000" cy="6857990"/>
          </a:xfrm>
          <a:prstGeom prst="rect">
            <a:avLst/>
          </a:prstGeom>
          <a:effectLst/>
        </p:spPr>
      </p:pic>
      <p:pic>
        <p:nvPicPr>
          <p:cNvPr id="8" name="Picture 7" descr="Logo&#10;&#10;Description automatically generated with medium confidence">
            <a:extLst>
              <a:ext uri="{FF2B5EF4-FFF2-40B4-BE49-F238E27FC236}">
                <a16:creationId xmlns:a16="http://schemas.microsoft.com/office/drawing/2014/main" id="{8FD7AABB-8E4A-9BDF-42E5-AA009DECCD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76776" y="3988058"/>
            <a:ext cx="2902517" cy="1992961"/>
          </a:xfrm>
          <a:prstGeom prst="rect">
            <a:avLst/>
          </a:prstGeom>
        </p:spPr>
      </p:pic>
    </p:spTree>
    <p:extLst>
      <p:ext uri="{BB962C8B-B14F-4D97-AF65-F5344CB8AC3E}">
        <p14:creationId xmlns:p14="http://schemas.microsoft.com/office/powerpoint/2010/main" val="2146464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D45ED0-DD46-316F-D649-534456500CE4}"/>
              </a:ext>
            </a:extLst>
          </p:cNvPr>
          <p:cNvPicPr>
            <a:picLocks noChangeAspect="1"/>
          </p:cNvPicPr>
          <p:nvPr/>
        </p:nvPicPr>
        <p:blipFill>
          <a:blip r:embed="rId3"/>
          <a:srcRect l="2111" t="9945" r="2555" b="5879"/>
          <a:stretch>
            <a:fillRect/>
          </a:stretch>
        </p:blipFill>
        <p:spPr>
          <a:xfrm>
            <a:off x="410094" y="249382"/>
            <a:ext cx="11371811" cy="3940232"/>
          </a:xfrm>
          <a:prstGeom prst="rect">
            <a:avLst/>
          </a:prstGeom>
        </p:spPr>
      </p:pic>
    </p:spTree>
    <p:extLst>
      <p:ext uri="{BB962C8B-B14F-4D97-AF65-F5344CB8AC3E}">
        <p14:creationId xmlns:p14="http://schemas.microsoft.com/office/powerpoint/2010/main" val="424441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75B5725-0116-5489-3AA7-6107133324F8}"/>
              </a:ext>
            </a:extLst>
          </p:cNvPr>
          <p:cNvSpPr txBox="1"/>
          <p:nvPr/>
        </p:nvSpPr>
        <p:spPr>
          <a:xfrm>
            <a:off x="495300" y="1823197"/>
            <a:ext cx="4305300" cy="3785652"/>
          </a:xfrm>
          <a:prstGeom prst="rect">
            <a:avLst/>
          </a:prstGeom>
          <a:noFill/>
        </p:spPr>
        <p:txBody>
          <a:bodyPr wrap="square" rtlCol="0">
            <a:spAutoFit/>
          </a:bodyPr>
          <a:lstStyle/>
          <a:p>
            <a:r>
              <a:rPr lang="en-US" sz="6000" dirty="0">
                <a:solidFill>
                  <a:schemeClr val="bg1"/>
                </a:solidFill>
              </a:rPr>
              <a:t>Exploratory missions </a:t>
            </a:r>
            <a:br>
              <a:rPr lang="en-US" sz="6000" dirty="0">
                <a:solidFill>
                  <a:schemeClr val="bg1"/>
                </a:solidFill>
              </a:rPr>
            </a:br>
            <a:r>
              <a:rPr lang="en-US" sz="6000" dirty="0">
                <a:solidFill>
                  <a:schemeClr val="bg1"/>
                </a:solidFill>
              </a:rPr>
              <a:t>in your district</a:t>
            </a:r>
          </a:p>
        </p:txBody>
      </p:sp>
      <p:pic>
        <p:nvPicPr>
          <p:cNvPr id="2" name="Picture 1" descr="Text&#10;&#10;Description automatically generated">
            <a:extLst>
              <a:ext uri="{FF2B5EF4-FFF2-40B4-BE49-F238E27FC236}">
                <a16:creationId xmlns:a16="http://schemas.microsoft.com/office/drawing/2014/main" id="{730FB25B-02D4-D671-93B2-95167134875E}"/>
              </a:ext>
            </a:extLst>
          </p:cNvPr>
          <p:cNvPicPr>
            <a:picLocks noChangeAspect="1"/>
          </p:cNvPicPr>
          <p:nvPr/>
        </p:nvPicPr>
        <p:blipFill>
          <a:blip r:embed="rId3"/>
          <a:stretch>
            <a:fillRect/>
          </a:stretch>
        </p:blipFill>
        <p:spPr>
          <a:xfrm>
            <a:off x="0" y="-1"/>
            <a:ext cx="2985386" cy="1403131"/>
          </a:xfrm>
          <a:prstGeom prst="rect">
            <a:avLst/>
          </a:prstGeom>
        </p:spPr>
      </p:pic>
      <p:pic>
        <p:nvPicPr>
          <p:cNvPr id="4" name="Picture 3" descr="Map&#10;&#10;Description automatically generated">
            <a:extLst>
              <a:ext uri="{FF2B5EF4-FFF2-40B4-BE49-F238E27FC236}">
                <a16:creationId xmlns:a16="http://schemas.microsoft.com/office/drawing/2014/main" id="{4491412D-C03E-4075-75CB-6AB3B2333E65}"/>
              </a:ext>
            </a:extLst>
          </p:cNvPr>
          <p:cNvPicPr>
            <a:picLocks noChangeAspect="1"/>
          </p:cNvPicPr>
          <p:nvPr/>
        </p:nvPicPr>
        <p:blipFill rotWithShape="1">
          <a:blip r:embed="rId4"/>
          <a:srcRect l="7551" r="3973"/>
          <a:stretch/>
        </p:blipFill>
        <p:spPr>
          <a:xfrm>
            <a:off x="5249779" y="1150735"/>
            <a:ext cx="6268453" cy="45565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6063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ECD7AE4A-BF23-FED6-700A-2CF61319FA2A}"/>
              </a:ext>
            </a:extLst>
          </p:cNvPr>
          <p:cNvPicPr>
            <a:picLocks noGrp="1" noChangeAspect="1"/>
          </p:cNvPicPr>
          <p:nvPr>
            <p:ph idx="1"/>
          </p:nvPr>
        </p:nvPicPr>
        <p:blipFill>
          <a:blip r:embed="rId3"/>
          <a:srcRect t="5428" b="7718"/>
          <a:stretch>
            <a:fillRect/>
          </a:stretch>
        </p:blipFill>
        <p:spPr>
          <a:xfrm>
            <a:off x="302708" y="365761"/>
            <a:ext cx="11586583" cy="3834228"/>
          </a:xfrm>
          <a:prstGeom prst="rect">
            <a:avLst/>
          </a:prstGeom>
        </p:spPr>
      </p:pic>
    </p:spTree>
    <p:extLst>
      <p:ext uri="{BB962C8B-B14F-4D97-AF65-F5344CB8AC3E}">
        <p14:creationId xmlns:p14="http://schemas.microsoft.com/office/powerpoint/2010/main" val="3962888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843ED7-05AB-CFF7-03C4-FD24172BE760}"/>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41D987C0-9D53-E4C8-A55B-4FBF1F2CEE3F}"/>
              </a:ext>
            </a:extLst>
          </p:cNvPr>
          <p:cNvSpPr txBox="1"/>
          <p:nvPr/>
        </p:nvSpPr>
        <p:spPr>
          <a:xfrm>
            <a:off x="708405" y="1997898"/>
            <a:ext cx="6448927" cy="2062103"/>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Bastrop, Texas</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Greeneville, Tenn.</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North Marana, Ariz.</a:t>
            </a:r>
          </a:p>
        </p:txBody>
      </p:sp>
      <p:sp>
        <p:nvSpPr>
          <p:cNvPr id="8" name="TextBox 7">
            <a:extLst>
              <a:ext uri="{FF2B5EF4-FFF2-40B4-BE49-F238E27FC236}">
                <a16:creationId xmlns:a16="http://schemas.microsoft.com/office/drawing/2014/main" id="{EEFB4D62-DB09-E00A-4057-D34142956606}"/>
              </a:ext>
            </a:extLst>
          </p:cNvPr>
          <p:cNvSpPr txBox="1"/>
          <p:nvPr/>
        </p:nvSpPr>
        <p:spPr>
          <a:xfrm>
            <a:off x="377025" y="779822"/>
            <a:ext cx="7111688" cy="830997"/>
          </a:xfrm>
          <a:prstGeom prst="rect">
            <a:avLst/>
          </a:prstGeom>
          <a:noFill/>
        </p:spPr>
        <p:txBody>
          <a:bodyPr wrap="square">
            <a:spAutoFit/>
          </a:bodyPr>
          <a:lstStyle/>
          <a:p>
            <a:r>
              <a:rPr lang="en-US" sz="4800" b="1" dirty="0">
                <a:solidFill>
                  <a:srgbClr val="005EB8"/>
                </a:solidFill>
                <a:effectLst>
                  <a:outerShdw blurRad="38100" dist="38100" dir="2700000" algn="tl">
                    <a:srgbClr val="000000">
                      <a:alpha val="43137"/>
                    </a:srgbClr>
                  </a:outerShdw>
                </a:effectLst>
              </a:rPr>
              <a:t>2026 New Starts: </a:t>
            </a:r>
          </a:p>
        </p:txBody>
      </p:sp>
    </p:spTree>
    <p:extLst>
      <p:ext uri="{BB962C8B-B14F-4D97-AF65-F5344CB8AC3E}">
        <p14:creationId xmlns:p14="http://schemas.microsoft.com/office/powerpoint/2010/main" val="3041903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581C6F-4851-84AD-5014-9EFEB5FA16E3}"/>
              </a:ext>
            </a:extLst>
          </p:cNvPr>
          <p:cNvPicPr>
            <a:picLocks noChangeAspect="1"/>
          </p:cNvPicPr>
          <p:nvPr/>
        </p:nvPicPr>
        <p:blipFill>
          <a:blip r:embed="rId3"/>
          <a:srcRect t="6897" b="18103"/>
          <a:stretch>
            <a:fill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D7BD97C9-666D-2B40-3B2F-B4B9CFB84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4744811-59F0-833B-6879-1352734A539B}"/>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Bastrop, Texas</a:t>
            </a:r>
          </a:p>
        </p:txBody>
      </p:sp>
    </p:spTree>
    <p:extLst>
      <p:ext uri="{BB962C8B-B14F-4D97-AF65-F5344CB8AC3E}">
        <p14:creationId xmlns:p14="http://schemas.microsoft.com/office/powerpoint/2010/main" val="1613674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DD4FAB-5819-C0FC-058B-0C39F8ADFF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51451A4-0EE5-7551-64FF-D6E0BD466521}"/>
              </a:ext>
            </a:extLst>
          </p:cNvPr>
          <p:cNvPicPr>
            <a:picLocks noChangeAspect="1"/>
          </p:cNvPicPr>
          <p:nvPr/>
        </p:nvPicPr>
        <p:blipFill>
          <a:blip r:embed="rId3"/>
          <a:srcRect t="25000"/>
          <a:stretch>
            <a:fill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F6A95B92-FA59-E8AE-B84C-B30009DD4E1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552DBDF7-CA11-EC3B-5CDF-D3040A534503}"/>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Greeneville, Tenn.</a:t>
            </a:r>
          </a:p>
        </p:txBody>
      </p:sp>
    </p:spTree>
    <p:extLst>
      <p:ext uri="{BB962C8B-B14F-4D97-AF65-F5344CB8AC3E}">
        <p14:creationId xmlns:p14="http://schemas.microsoft.com/office/powerpoint/2010/main" val="1935184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united states&#10;&#10;AI-generated content may be incorrect.">
            <a:extLst>
              <a:ext uri="{FF2B5EF4-FFF2-40B4-BE49-F238E27FC236}">
                <a16:creationId xmlns:a16="http://schemas.microsoft.com/office/drawing/2014/main" id="{D9D06EA9-65D3-994A-5634-0175A670898A}"/>
              </a:ext>
            </a:extLst>
          </p:cNvPr>
          <p:cNvPicPr>
            <a:picLocks noChangeAspect="1"/>
          </p:cNvPicPr>
          <p:nvPr/>
        </p:nvPicPr>
        <p:blipFill>
          <a:blip r:embed="rId3"/>
          <a:srcRect b="7807"/>
          <a:stretch>
            <a:fillRect/>
          </a:stretch>
        </p:blipFill>
        <p:spPr>
          <a:xfrm>
            <a:off x="392994" y="1"/>
            <a:ext cx="11406012" cy="6858000"/>
          </a:xfrm>
          <a:prstGeom prst="rect">
            <a:avLst/>
          </a:prstGeom>
        </p:spPr>
      </p:pic>
    </p:spTree>
    <p:extLst>
      <p:ext uri="{BB962C8B-B14F-4D97-AF65-F5344CB8AC3E}">
        <p14:creationId xmlns:p14="http://schemas.microsoft.com/office/powerpoint/2010/main" val="4043015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F166F-47AD-01C1-FF60-E1FBAD80503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6BFB959-EC9D-D4DB-774D-AB9DA8FF91BE}"/>
              </a:ext>
            </a:extLst>
          </p:cNvPr>
          <p:cNvPicPr>
            <a:picLocks noChangeAspect="1"/>
          </p:cNvPicPr>
          <p:nvPr/>
        </p:nvPicPr>
        <p:blipFill>
          <a:blip r:embed="rId3"/>
          <a:srcRect l="14286" b="14286"/>
          <a:stretch>
            <a:fill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57CFBB2F-D5F2-4E7E-93D2-855E49F87FB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D2C07BA3-3D8B-9F2B-8483-F5F2F19630BC}"/>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North Marana, Ariz.</a:t>
            </a:r>
          </a:p>
        </p:txBody>
      </p:sp>
    </p:spTree>
    <p:extLst>
      <p:ext uri="{BB962C8B-B14F-4D97-AF65-F5344CB8AC3E}">
        <p14:creationId xmlns:p14="http://schemas.microsoft.com/office/powerpoint/2010/main" val="1172677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6182D-55F6-EA35-4594-59BBA0638467}"/>
            </a:ext>
          </a:extLst>
        </p:cNvPr>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36A4EC1A-E7B2-F508-DA28-D4FF11D66823}"/>
              </a:ext>
            </a:extLst>
          </p:cNvPr>
          <p:cNvPicPr>
            <a:picLocks noChangeAspect="1"/>
          </p:cNvPicPr>
          <p:nvPr/>
        </p:nvPicPr>
        <p:blipFill rotWithShape="1">
          <a:blip r:embed="rId3"/>
          <a:srcRect t="9851" r="64688" b="5075"/>
          <a:stretch>
            <a:fillRect/>
          </a:stretch>
        </p:blipFill>
        <p:spPr>
          <a:xfrm>
            <a:off x="7875474" y="0"/>
            <a:ext cx="4316526" cy="6858000"/>
          </a:xfrm>
          <a:prstGeom prst="rect">
            <a:avLst/>
          </a:prstGeom>
        </p:spPr>
      </p:pic>
      <p:sp>
        <p:nvSpPr>
          <p:cNvPr id="6" name="TextBox 5">
            <a:extLst>
              <a:ext uri="{FF2B5EF4-FFF2-40B4-BE49-F238E27FC236}">
                <a16:creationId xmlns:a16="http://schemas.microsoft.com/office/drawing/2014/main" id="{C485ED41-95DC-2F71-2CF7-92CDDB9CA0B2}"/>
              </a:ext>
            </a:extLst>
          </p:cNvPr>
          <p:cNvSpPr txBox="1"/>
          <p:nvPr/>
        </p:nvSpPr>
        <p:spPr>
          <a:xfrm>
            <a:off x="377024" y="2397948"/>
            <a:ext cx="7111688" cy="2062103"/>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Good Shepherd, Holmen, Wis.</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Mount Olive, St. Paul, Minn.</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Resurrection, Chesapeake, Va.</a:t>
            </a:r>
          </a:p>
        </p:txBody>
      </p:sp>
      <p:sp>
        <p:nvSpPr>
          <p:cNvPr id="8" name="TextBox 7">
            <a:extLst>
              <a:ext uri="{FF2B5EF4-FFF2-40B4-BE49-F238E27FC236}">
                <a16:creationId xmlns:a16="http://schemas.microsoft.com/office/drawing/2014/main" id="{619B1B7A-DC35-0516-4904-7614D9720B05}"/>
              </a:ext>
            </a:extLst>
          </p:cNvPr>
          <p:cNvSpPr txBox="1"/>
          <p:nvPr/>
        </p:nvSpPr>
        <p:spPr>
          <a:xfrm>
            <a:off x="377024" y="875072"/>
            <a:ext cx="7111688" cy="830997"/>
          </a:xfrm>
          <a:prstGeom prst="rect">
            <a:avLst/>
          </a:prstGeom>
          <a:noFill/>
        </p:spPr>
        <p:txBody>
          <a:bodyPr wrap="square">
            <a:spAutoFit/>
          </a:bodyPr>
          <a:lstStyle/>
          <a:p>
            <a:r>
              <a:rPr lang="en-US" sz="4800" b="1" dirty="0">
                <a:solidFill>
                  <a:srgbClr val="005EB8"/>
                </a:solidFill>
                <a:effectLst>
                  <a:outerShdw blurRad="38100" dist="38100" dir="2700000" algn="tl">
                    <a:srgbClr val="000000">
                      <a:alpha val="43137"/>
                    </a:srgbClr>
                  </a:outerShdw>
                </a:effectLst>
              </a:rPr>
              <a:t>2026 Enhancements: </a:t>
            </a:r>
          </a:p>
        </p:txBody>
      </p:sp>
    </p:spTree>
    <p:extLst>
      <p:ext uri="{BB962C8B-B14F-4D97-AF65-F5344CB8AC3E}">
        <p14:creationId xmlns:p14="http://schemas.microsoft.com/office/powerpoint/2010/main" val="9720993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2EC6D-A50A-ACA3-4490-117E98C39035}"/>
            </a:ext>
          </a:extLst>
        </p:cNvPr>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D1D5EA1-C77F-491D-51BE-AA639BA09A45}"/>
              </a:ext>
            </a:extLst>
          </p:cNvPr>
          <p:cNvPicPr>
            <a:picLocks noChangeAspect="1"/>
          </p:cNvPicPr>
          <p:nvPr/>
        </p:nvPicPr>
        <p:blipFill rotWithShape="1">
          <a:blip r:embed="rId3"/>
          <a:srcRect t="9851" r="60169" b="5075"/>
          <a:stretch/>
        </p:blipFill>
        <p:spPr>
          <a:xfrm>
            <a:off x="7323024" y="0"/>
            <a:ext cx="4868976" cy="6858000"/>
          </a:xfrm>
          <a:prstGeom prst="rect">
            <a:avLst/>
          </a:prstGeom>
        </p:spPr>
      </p:pic>
      <p:sp>
        <p:nvSpPr>
          <p:cNvPr id="6" name="TextBox 5">
            <a:extLst>
              <a:ext uri="{FF2B5EF4-FFF2-40B4-BE49-F238E27FC236}">
                <a16:creationId xmlns:a16="http://schemas.microsoft.com/office/drawing/2014/main" id="{B3AFF1DE-0C11-5DEE-08EE-C036D63A8F5F}"/>
              </a:ext>
            </a:extLst>
          </p:cNvPr>
          <p:cNvSpPr txBox="1"/>
          <p:nvPr/>
        </p:nvSpPr>
        <p:spPr>
          <a:xfrm>
            <a:off x="542716" y="1528849"/>
            <a:ext cx="6448927" cy="4893647"/>
          </a:xfrm>
          <a:prstGeom prst="rect">
            <a:avLst/>
          </a:prstGeom>
          <a:noFill/>
        </p:spPr>
        <p:txBody>
          <a:bodyPr wrap="square" rtlCol="0">
            <a:spAutoFit/>
          </a:bodyPr>
          <a:lstStyle/>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Altoona, Wis.</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Buffalo, N.Y.</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Naples, Fla.</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Olathe, Kan.</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The Sandhills, N.C.</a:t>
            </a:r>
          </a:p>
          <a:p>
            <a:pPr marL="457200" indent="-457200">
              <a:spcAft>
                <a:spcPts val="1200"/>
              </a:spcAft>
              <a:buFont typeface="Arial" panose="020B0604020202020204" pitchFamily="34" charset="0"/>
              <a:buChar char="•"/>
            </a:pPr>
            <a:r>
              <a:rPr lang="en-US" sz="3600" dirty="0">
                <a:latin typeface="+mj-lt"/>
                <a:ea typeface="Calibri" panose="020F0502020204030204" pitchFamily="34" charset="0"/>
                <a:cs typeface="Times New Roman" panose="02020603050405020304" pitchFamily="18" charset="0"/>
              </a:rPr>
              <a:t>West Richland, Wash.</a:t>
            </a:r>
          </a:p>
          <a:p>
            <a:pPr marL="457200" indent="-457200">
              <a:spcAft>
                <a:spcPts val="1200"/>
              </a:spcAft>
              <a:buFont typeface="Arial" panose="020B0604020202020204" pitchFamily="34" charset="0"/>
              <a:buChar char="•"/>
            </a:pPr>
            <a:r>
              <a:rPr lang="en-US" sz="3600" dirty="0">
                <a:effectLst/>
                <a:latin typeface="+mj-lt"/>
                <a:ea typeface="Calibri" panose="020F0502020204030204" pitchFamily="34" charset="0"/>
                <a:cs typeface="Times New Roman" panose="02020603050405020304" pitchFamily="18" charset="0"/>
              </a:rPr>
              <a:t>Wilmington, N.C.</a:t>
            </a:r>
          </a:p>
        </p:txBody>
      </p:sp>
      <p:sp>
        <p:nvSpPr>
          <p:cNvPr id="8" name="TextBox 7">
            <a:extLst>
              <a:ext uri="{FF2B5EF4-FFF2-40B4-BE49-F238E27FC236}">
                <a16:creationId xmlns:a16="http://schemas.microsoft.com/office/drawing/2014/main" id="{82441211-6CC6-8A86-496A-BDEE18054177}"/>
              </a:ext>
            </a:extLst>
          </p:cNvPr>
          <p:cNvSpPr txBox="1"/>
          <p:nvPr/>
        </p:nvSpPr>
        <p:spPr>
          <a:xfrm>
            <a:off x="393087" y="435504"/>
            <a:ext cx="7111688" cy="707886"/>
          </a:xfrm>
          <a:prstGeom prst="rect">
            <a:avLst/>
          </a:prstGeom>
          <a:noFill/>
        </p:spPr>
        <p:txBody>
          <a:bodyPr wrap="square">
            <a:spAutoFit/>
          </a:bodyPr>
          <a:lstStyle/>
          <a:p>
            <a:r>
              <a:rPr lang="en-US" sz="4000" b="1" dirty="0">
                <a:solidFill>
                  <a:srgbClr val="005EB8"/>
                </a:solidFill>
                <a:effectLst>
                  <a:outerShdw blurRad="38100" dist="38100" dir="2700000" algn="tl">
                    <a:srgbClr val="000000">
                      <a:alpha val="43137"/>
                    </a:srgbClr>
                  </a:outerShdw>
                </a:effectLst>
              </a:rPr>
              <a:t>Fall 2025 New Starts: </a:t>
            </a:r>
          </a:p>
        </p:txBody>
      </p:sp>
    </p:spTree>
    <p:extLst>
      <p:ext uri="{BB962C8B-B14F-4D97-AF65-F5344CB8AC3E}">
        <p14:creationId xmlns:p14="http://schemas.microsoft.com/office/powerpoint/2010/main" val="35896548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5C946-FC7A-51B6-4B96-BD6C1E78F73D}"/>
            </a:ext>
          </a:extLst>
        </p:cNvPr>
        <p:cNvGrpSpPr/>
        <p:nvPr/>
      </p:nvGrpSpPr>
      <p:grpSpPr>
        <a:xfrm>
          <a:off x="0" y="0"/>
          <a:ext cx="0" cy="0"/>
          <a:chOff x="0" y="0"/>
          <a:chExt cx="0" cy="0"/>
        </a:xfrm>
      </p:grpSpPr>
      <p:pic>
        <p:nvPicPr>
          <p:cNvPr id="6" name="Picture 5" descr="A group of people at a table&#10;&#10;AI-generated content may be incorrect.">
            <a:extLst>
              <a:ext uri="{FF2B5EF4-FFF2-40B4-BE49-F238E27FC236}">
                <a16:creationId xmlns:a16="http://schemas.microsoft.com/office/drawing/2014/main" id="{6438B5CE-200C-569F-1C1A-F24614763EB3}"/>
              </a:ext>
            </a:extLst>
          </p:cNvPr>
          <p:cNvPicPr>
            <a:picLocks noChangeAspect="1"/>
          </p:cNvPicPr>
          <p:nvPr/>
        </p:nvPicPr>
        <p:blipFill>
          <a:blip r:embed="rId3"/>
          <a:srcRect l="25262" r="32551"/>
          <a:stretch>
            <a:fillRect/>
          </a:stretch>
        </p:blipFill>
        <p:spPr>
          <a:xfrm rot="5400000">
            <a:off x="2666999" y="-2667001"/>
            <a:ext cx="6858000" cy="12192002"/>
          </a:xfrm>
          <a:prstGeom prst="rect">
            <a:avLst/>
          </a:prstGeom>
        </p:spPr>
      </p:pic>
      <p:pic>
        <p:nvPicPr>
          <p:cNvPr id="4" name="Picture 3" descr="blackopacity30.png">
            <a:extLst>
              <a:ext uri="{FF2B5EF4-FFF2-40B4-BE49-F238E27FC236}">
                <a16:creationId xmlns:a16="http://schemas.microsoft.com/office/drawing/2014/main" id="{4930925F-E827-8770-9C52-D3F983C743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752FD65E-7254-8F7D-52DF-EA08115DC2D9}"/>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Altoona, Wis.</a:t>
            </a:r>
          </a:p>
        </p:txBody>
      </p:sp>
    </p:spTree>
    <p:extLst>
      <p:ext uri="{BB962C8B-B14F-4D97-AF65-F5344CB8AC3E}">
        <p14:creationId xmlns:p14="http://schemas.microsoft.com/office/powerpoint/2010/main" val="36489393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3CD8F-37D8-7D46-A413-BF95F76113A0}"/>
            </a:ext>
          </a:extLst>
        </p:cNvPr>
        <p:cNvGrpSpPr/>
        <p:nvPr/>
      </p:nvGrpSpPr>
      <p:grpSpPr>
        <a:xfrm>
          <a:off x="0" y="0"/>
          <a:ext cx="0" cy="0"/>
          <a:chOff x="0" y="0"/>
          <a:chExt cx="0" cy="0"/>
        </a:xfrm>
      </p:grpSpPr>
      <p:pic>
        <p:nvPicPr>
          <p:cNvPr id="3" name="Picture 2" descr="A group of people posing for a photo&#10;&#10;AI-generated content may be incorrect.">
            <a:extLst>
              <a:ext uri="{FF2B5EF4-FFF2-40B4-BE49-F238E27FC236}">
                <a16:creationId xmlns:a16="http://schemas.microsoft.com/office/drawing/2014/main" id="{15EA153A-7F87-1A39-F143-5CDB73F9CF64}"/>
              </a:ext>
            </a:extLst>
          </p:cNvPr>
          <p:cNvPicPr>
            <a:picLocks noChangeAspect="1"/>
          </p:cNvPicPr>
          <p:nvPr/>
        </p:nvPicPr>
        <p:blipFill>
          <a:blip r:embed="rId3"/>
          <a:srcRect t="25000"/>
          <a:stretch>
            <a:fillRect/>
          </a:stretch>
        </p:blipFill>
        <p:spPr>
          <a:xfrm>
            <a:off x="32083" y="0"/>
            <a:ext cx="12191999" cy="6858001"/>
          </a:xfrm>
          <a:prstGeom prst="rect">
            <a:avLst/>
          </a:prstGeom>
        </p:spPr>
      </p:pic>
      <p:pic>
        <p:nvPicPr>
          <p:cNvPr id="4" name="Picture 3" descr="blackopacity30.png">
            <a:extLst>
              <a:ext uri="{FF2B5EF4-FFF2-40B4-BE49-F238E27FC236}">
                <a16:creationId xmlns:a16="http://schemas.microsoft.com/office/drawing/2014/main" id="{70200CFB-1194-A8B7-B13E-F993AC4154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7874A306-F7F4-5F61-38DF-A7DAA65A7522}"/>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Buffalo, N.Y.</a:t>
            </a:r>
          </a:p>
        </p:txBody>
      </p:sp>
    </p:spTree>
    <p:extLst>
      <p:ext uri="{BB962C8B-B14F-4D97-AF65-F5344CB8AC3E}">
        <p14:creationId xmlns:p14="http://schemas.microsoft.com/office/powerpoint/2010/main" val="1247962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D5D06B-CC61-F049-D4E0-FC8ED4C4CABF}"/>
            </a:ext>
          </a:extLst>
        </p:cNvPr>
        <p:cNvGrpSpPr/>
        <p:nvPr/>
      </p:nvGrpSpPr>
      <p:grpSpPr>
        <a:xfrm>
          <a:off x="0" y="0"/>
          <a:ext cx="0" cy="0"/>
          <a:chOff x="0" y="0"/>
          <a:chExt cx="0" cy="0"/>
        </a:xfrm>
      </p:grpSpPr>
      <p:pic>
        <p:nvPicPr>
          <p:cNvPr id="6" name="Picture 5" descr="A long beach with buildings and water&#10;&#10;AI-generated content may be incorrect.">
            <a:extLst>
              <a:ext uri="{FF2B5EF4-FFF2-40B4-BE49-F238E27FC236}">
                <a16:creationId xmlns:a16="http://schemas.microsoft.com/office/drawing/2014/main" id="{B6B3FA4D-A503-7A89-57BA-46EECCD568A6}"/>
              </a:ext>
            </a:extLst>
          </p:cNvPr>
          <p:cNvPicPr>
            <a:picLocks noChangeAspect="1"/>
          </p:cNvPicPr>
          <p:nvPr/>
        </p:nvPicPr>
        <p:blipFill>
          <a:blip r:embed="rId3"/>
          <a:srcRect t="24969"/>
          <a:stretch>
            <a:fillRect/>
          </a:stretch>
        </p:blipFill>
        <p:spPr>
          <a:xfrm>
            <a:off x="0" y="-1"/>
            <a:ext cx="12192000" cy="6858001"/>
          </a:xfrm>
          <a:prstGeom prst="rect">
            <a:avLst/>
          </a:prstGeom>
        </p:spPr>
      </p:pic>
      <p:pic>
        <p:nvPicPr>
          <p:cNvPr id="4" name="Picture 3" descr="blackopacity30.png">
            <a:extLst>
              <a:ext uri="{FF2B5EF4-FFF2-40B4-BE49-F238E27FC236}">
                <a16:creationId xmlns:a16="http://schemas.microsoft.com/office/drawing/2014/main" id="{155E8649-F018-7887-1BA9-68BFE8414C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260F490F-3CC2-3A5D-63BE-5BE6EAD8E642}"/>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Naples, Fla.</a:t>
            </a:r>
          </a:p>
        </p:txBody>
      </p:sp>
    </p:spTree>
    <p:extLst>
      <p:ext uri="{BB962C8B-B14F-4D97-AF65-F5344CB8AC3E}">
        <p14:creationId xmlns:p14="http://schemas.microsoft.com/office/powerpoint/2010/main" val="21023264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0B39E-5C45-04DF-06E9-DAAFADD989D8}"/>
            </a:ext>
          </a:extLst>
        </p:cNvPr>
        <p:cNvGrpSpPr/>
        <p:nvPr/>
      </p:nvGrpSpPr>
      <p:grpSpPr>
        <a:xfrm>
          <a:off x="0" y="0"/>
          <a:ext cx="0" cy="0"/>
          <a:chOff x="0" y="0"/>
          <a:chExt cx="0" cy="0"/>
        </a:xfrm>
      </p:grpSpPr>
      <p:pic>
        <p:nvPicPr>
          <p:cNvPr id="3" name="Picture 2" descr="A group of people posing for a photo&#10;&#10;AI-generated content may be incorrect.">
            <a:extLst>
              <a:ext uri="{FF2B5EF4-FFF2-40B4-BE49-F238E27FC236}">
                <a16:creationId xmlns:a16="http://schemas.microsoft.com/office/drawing/2014/main" id="{D4B19353-DD3A-74D7-D4D2-2176EADA8CCD}"/>
              </a:ext>
            </a:extLst>
          </p:cNvPr>
          <p:cNvPicPr>
            <a:picLocks noChangeAspect="1"/>
          </p:cNvPicPr>
          <p:nvPr/>
        </p:nvPicPr>
        <p:blipFill>
          <a:blip r:embed="rId3"/>
          <a:srcRect t="21316" b="3685"/>
          <a:stretch>
            <a:fillRect/>
          </a:stretch>
        </p:blipFill>
        <p:spPr>
          <a:xfrm>
            <a:off x="-2" y="0"/>
            <a:ext cx="12192002" cy="6858000"/>
          </a:xfrm>
          <a:prstGeom prst="rect">
            <a:avLst/>
          </a:prstGeom>
        </p:spPr>
      </p:pic>
      <p:pic>
        <p:nvPicPr>
          <p:cNvPr id="4" name="Picture 3" descr="blackopacity30.png">
            <a:extLst>
              <a:ext uri="{FF2B5EF4-FFF2-40B4-BE49-F238E27FC236}">
                <a16:creationId xmlns:a16="http://schemas.microsoft.com/office/drawing/2014/main" id="{9C84544A-FE07-F4C8-67E9-368DD42D49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8CBDCF13-6EE6-1275-6D90-0618F4FED133}"/>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Olathe, Kan.</a:t>
            </a:r>
          </a:p>
        </p:txBody>
      </p:sp>
    </p:spTree>
    <p:extLst>
      <p:ext uri="{BB962C8B-B14F-4D97-AF65-F5344CB8AC3E}">
        <p14:creationId xmlns:p14="http://schemas.microsoft.com/office/powerpoint/2010/main" val="2878618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28C0E-1188-7741-5A73-7764985DB0A5}"/>
            </a:ext>
          </a:extLst>
        </p:cNvPr>
        <p:cNvGrpSpPr/>
        <p:nvPr/>
      </p:nvGrpSpPr>
      <p:grpSpPr>
        <a:xfrm>
          <a:off x="0" y="0"/>
          <a:ext cx="0" cy="0"/>
          <a:chOff x="0" y="0"/>
          <a:chExt cx="0" cy="0"/>
        </a:xfrm>
      </p:grpSpPr>
      <p:pic>
        <p:nvPicPr>
          <p:cNvPr id="4" name="Picture 3" descr="blackopacity30.png">
            <a:extLst>
              <a:ext uri="{FF2B5EF4-FFF2-40B4-BE49-F238E27FC236}">
                <a16:creationId xmlns:a16="http://schemas.microsoft.com/office/drawing/2014/main" id="{DBF1BB09-E075-C782-750F-17C73AC006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71FCEC5E-CB04-EF8A-9368-B0EDD3608DE0}"/>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The Sandhills, N.C.</a:t>
            </a:r>
          </a:p>
        </p:txBody>
      </p:sp>
      <p:pic>
        <p:nvPicPr>
          <p:cNvPr id="8" name="Picture 7" descr="A group of people posing for a photo&#10;&#10;AI-generated content may be incorrect.">
            <a:extLst>
              <a:ext uri="{FF2B5EF4-FFF2-40B4-BE49-F238E27FC236}">
                <a16:creationId xmlns:a16="http://schemas.microsoft.com/office/drawing/2014/main" id="{8A305026-7DEC-0BD8-1AE8-A1A189E16175}"/>
              </a:ext>
            </a:extLst>
          </p:cNvPr>
          <p:cNvPicPr>
            <a:picLocks noChangeAspect="1"/>
          </p:cNvPicPr>
          <p:nvPr/>
        </p:nvPicPr>
        <p:blipFill>
          <a:blip r:embed="rId4"/>
          <a:stretch>
            <a:fillRect/>
          </a:stretch>
        </p:blipFill>
        <p:spPr>
          <a:xfrm>
            <a:off x="0" y="0"/>
            <a:ext cx="7435516" cy="5557374"/>
          </a:xfrm>
          <a:prstGeom prst="rect">
            <a:avLst/>
          </a:prstGeom>
        </p:spPr>
      </p:pic>
      <p:pic>
        <p:nvPicPr>
          <p:cNvPr id="10" name="Picture 9" descr="A person standing next to a car with bags in the back&#10;&#10;AI-generated content may be incorrect.">
            <a:extLst>
              <a:ext uri="{FF2B5EF4-FFF2-40B4-BE49-F238E27FC236}">
                <a16:creationId xmlns:a16="http://schemas.microsoft.com/office/drawing/2014/main" id="{078B9B17-0AB5-17E4-C462-BD9B0F404B3E}"/>
              </a:ext>
            </a:extLst>
          </p:cNvPr>
          <p:cNvPicPr>
            <a:picLocks noChangeAspect="1"/>
          </p:cNvPicPr>
          <p:nvPr/>
        </p:nvPicPr>
        <p:blipFill>
          <a:blip r:embed="rId5"/>
          <a:srcRect l="18325" r="32726"/>
          <a:stretch>
            <a:fillRect/>
          </a:stretch>
        </p:blipFill>
        <p:spPr>
          <a:xfrm>
            <a:off x="7435517" y="-1736"/>
            <a:ext cx="4756484" cy="5469086"/>
          </a:xfrm>
          <a:prstGeom prst="rect">
            <a:avLst/>
          </a:prstGeom>
        </p:spPr>
      </p:pic>
    </p:spTree>
    <p:extLst>
      <p:ext uri="{BB962C8B-B14F-4D97-AF65-F5344CB8AC3E}">
        <p14:creationId xmlns:p14="http://schemas.microsoft.com/office/powerpoint/2010/main" val="3019959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F269F-D991-44BB-B840-24C2BE5E4DA6}"/>
            </a:ext>
          </a:extLst>
        </p:cNvPr>
        <p:cNvGrpSpPr/>
        <p:nvPr/>
      </p:nvGrpSpPr>
      <p:grpSpPr>
        <a:xfrm>
          <a:off x="0" y="0"/>
          <a:ext cx="0" cy="0"/>
          <a:chOff x="0" y="0"/>
          <a:chExt cx="0" cy="0"/>
        </a:xfrm>
      </p:grpSpPr>
      <p:pic>
        <p:nvPicPr>
          <p:cNvPr id="3" name="Picture 2" descr="A group of people posing for a photo&#10;&#10;AI-generated content may be incorrect.">
            <a:extLst>
              <a:ext uri="{FF2B5EF4-FFF2-40B4-BE49-F238E27FC236}">
                <a16:creationId xmlns:a16="http://schemas.microsoft.com/office/drawing/2014/main" id="{856514F5-E724-C925-50A4-A8A97BB344E5}"/>
              </a:ext>
            </a:extLst>
          </p:cNvPr>
          <p:cNvPicPr>
            <a:picLocks noChangeAspect="1"/>
          </p:cNvPicPr>
          <p:nvPr/>
        </p:nvPicPr>
        <p:blipFill>
          <a:blip r:embed="rId3"/>
          <a:srcRect t="25000"/>
          <a:stretch>
            <a:fill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E18B95DE-5ABB-8A11-DB93-BB4AAAE8382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7EAB2B2D-C807-6D5C-A124-4A0A0E4F3399}"/>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West Richland, Wash.</a:t>
            </a:r>
          </a:p>
        </p:txBody>
      </p:sp>
    </p:spTree>
    <p:extLst>
      <p:ext uri="{BB962C8B-B14F-4D97-AF65-F5344CB8AC3E}">
        <p14:creationId xmlns:p14="http://schemas.microsoft.com/office/powerpoint/2010/main" val="1392827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A722F-5657-2A58-353C-66E689616DA0}"/>
            </a:ext>
          </a:extLst>
        </p:cNvPr>
        <p:cNvGrpSpPr/>
        <p:nvPr/>
      </p:nvGrpSpPr>
      <p:grpSpPr>
        <a:xfrm>
          <a:off x="0" y="0"/>
          <a:ext cx="0" cy="0"/>
          <a:chOff x="0" y="0"/>
          <a:chExt cx="0" cy="0"/>
        </a:xfrm>
      </p:grpSpPr>
      <p:pic>
        <p:nvPicPr>
          <p:cNvPr id="6" name="Picture 5" descr="A group of people sitting in a circle&#10;&#10;AI-generated content may be incorrect.">
            <a:extLst>
              <a:ext uri="{FF2B5EF4-FFF2-40B4-BE49-F238E27FC236}">
                <a16:creationId xmlns:a16="http://schemas.microsoft.com/office/drawing/2014/main" id="{EE6E667F-6DF1-8754-F474-D53774AFD5F8}"/>
              </a:ext>
            </a:extLst>
          </p:cNvPr>
          <p:cNvPicPr>
            <a:picLocks noChangeAspect="1"/>
          </p:cNvPicPr>
          <p:nvPr/>
        </p:nvPicPr>
        <p:blipFill>
          <a:blip r:embed="rId3"/>
          <a:srcRect t="20263" b="4737"/>
          <a:stretch>
            <a:fillRect/>
          </a:stretch>
        </p:blipFill>
        <p:spPr>
          <a:xfrm>
            <a:off x="-2" y="0"/>
            <a:ext cx="12192002" cy="6858001"/>
          </a:xfrm>
          <a:prstGeom prst="rect">
            <a:avLst/>
          </a:prstGeom>
        </p:spPr>
      </p:pic>
      <p:pic>
        <p:nvPicPr>
          <p:cNvPr id="4" name="Picture 3" descr="blackopacity30.png">
            <a:extLst>
              <a:ext uri="{FF2B5EF4-FFF2-40B4-BE49-F238E27FC236}">
                <a16:creationId xmlns:a16="http://schemas.microsoft.com/office/drawing/2014/main" id="{239E0D76-31D3-A674-ED4C-AAF9161D61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6CCCE0A6-909A-87A9-89E8-E310B017B4B5}"/>
              </a:ext>
            </a:extLst>
          </p:cNvPr>
          <p:cNvSpPr txBox="1"/>
          <p:nvPr/>
        </p:nvSpPr>
        <p:spPr>
          <a:xfrm>
            <a:off x="247649" y="5747177"/>
            <a:ext cx="11696700" cy="830997"/>
          </a:xfrm>
          <a:prstGeom prst="rect">
            <a:avLst/>
          </a:prstGeom>
          <a:noFill/>
        </p:spPr>
        <p:txBody>
          <a:bodyPr wrap="square" rtlCol="0">
            <a:spAutoFit/>
          </a:bodyPr>
          <a:lstStyle/>
          <a:p>
            <a:r>
              <a:rPr lang="en-US" sz="4800" dirty="0">
                <a:solidFill>
                  <a:schemeClr val="bg1"/>
                </a:solidFill>
              </a:rPr>
              <a:t>New Start – Wilmington, N.C.</a:t>
            </a:r>
          </a:p>
        </p:txBody>
      </p:sp>
    </p:spTree>
    <p:extLst>
      <p:ext uri="{BB962C8B-B14F-4D97-AF65-F5344CB8AC3E}">
        <p14:creationId xmlns:p14="http://schemas.microsoft.com/office/powerpoint/2010/main" val="13878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B46FB6-6DBB-4E81-BF26-C45ADB679438}"/>
              </a:ext>
            </a:extLst>
          </p:cNvPr>
          <p:cNvSpPr>
            <a:spLocks noGrp="1"/>
          </p:cNvSpPr>
          <p:nvPr>
            <p:ph type="title"/>
          </p:nvPr>
        </p:nvSpPr>
        <p:spPr>
          <a:xfrm>
            <a:off x="733096" y="460320"/>
            <a:ext cx="10515600" cy="1325563"/>
          </a:xfrm>
        </p:spPr>
        <p:txBody>
          <a:bodyPr>
            <a:normAutofit/>
          </a:bodyPr>
          <a:lstStyle/>
          <a:p>
            <a:r>
              <a:rPr lang="en-US" sz="4400" b="1" dirty="0">
                <a:solidFill>
                  <a:srgbClr val="002060"/>
                </a:solidFill>
                <a:effectLst/>
                <a:latin typeface="Trebuchet MS" panose="020B0703020202090204" pitchFamily="34" charset="0"/>
                <a:cs typeface="Arial" panose="020B0604020202020204" pitchFamily="34" charset="0"/>
              </a:rPr>
              <a:t>This is a big goal. </a:t>
            </a:r>
            <a:r>
              <a:rPr lang="en-US" sz="4400" dirty="0">
                <a:solidFill>
                  <a:srgbClr val="005EB8"/>
                </a:solidFill>
                <a:effectLst/>
                <a:latin typeface="Trebuchet MS" panose="020B0703020202090204" pitchFamily="34" charset="0"/>
                <a:cs typeface="Arial" panose="020B0604020202020204" pitchFamily="34" charset="0"/>
              </a:rPr>
              <a:t>Why start 100 new home missions?</a:t>
            </a:r>
            <a:endParaRPr lang="en-US" dirty="0">
              <a:solidFill>
                <a:srgbClr val="005EB8"/>
              </a:solidFill>
              <a:latin typeface="Trebuchet MS" panose="020B0703020202090204" pitchFamily="34" charset="0"/>
              <a:cs typeface="Arial" panose="020B0604020202020204" pitchFamily="34" charset="0"/>
            </a:endParaRPr>
          </a:p>
        </p:txBody>
      </p:sp>
      <p:pic>
        <p:nvPicPr>
          <p:cNvPr id="3" name="Picture 2" descr="Logo&#10;&#10;Description automatically generated">
            <a:extLst>
              <a:ext uri="{FF2B5EF4-FFF2-40B4-BE49-F238E27FC236}">
                <a16:creationId xmlns:a16="http://schemas.microsoft.com/office/drawing/2014/main" id="{54688573-E736-CE0D-9D0E-2FC19E9C1E8C}"/>
              </a:ext>
            </a:extLst>
          </p:cNvPr>
          <p:cNvPicPr>
            <a:picLocks noChangeAspect="1"/>
          </p:cNvPicPr>
          <p:nvPr/>
        </p:nvPicPr>
        <p:blipFill>
          <a:blip r:embed="rId3">
            <a:alphaModFix amt="5000"/>
          </a:blip>
          <a:stretch>
            <a:fillRect/>
          </a:stretch>
        </p:blipFill>
        <p:spPr>
          <a:xfrm rot="494149">
            <a:off x="5879910" y="174736"/>
            <a:ext cx="6508529" cy="6508529"/>
          </a:xfrm>
          <a:prstGeom prst="rect">
            <a:avLst/>
          </a:prstGeom>
        </p:spPr>
      </p:pic>
      <p:sp>
        <p:nvSpPr>
          <p:cNvPr id="8" name="Content Placeholder 7">
            <a:extLst>
              <a:ext uri="{FF2B5EF4-FFF2-40B4-BE49-F238E27FC236}">
                <a16:creationId xmlns:a16="http://schemas.microsoft.com/office/drawing/2014/main" id="{17223BE2-A5B0-47CA-B85F-54B085166B96}"/>
              </a:ext>
            </a:extLst>
          </p:cNvPr>
          <p:cNvSpPr>
            <a:spLocks noGrp="1"/>
          </p:cNvSpPr>
          <p:nvPr>
            <p:ph idx="1"/>
          </p:nvPr>
        </p:nvSpPr>
        <p:spPr>
          <a:xfrm>
            <a:off x="733096" y="2154766"/>
            <a:ext cx="10515600" cy="2548468"/>
          </a:xfrm>
        </p:spPr>
        <p:txBody>
          <a:bodyPr>
            <a:normAutofit/>
          </a:bodyPr>
          <a:lstStyle/>
          <a:p>
            <a:pPr marL="0" indent="0">
              <a:buNone/>
            </a:pPr>
            <a:r>
              <a:rPr lang="en-US" sz="3200" dirty="0">
                <a:latin typeface="Trebuchet MS" panose="020B0703020202090204" pitchFamily="34" charset="0"/>
                <a:cs typeface="Arial" panose="020B0604020202020204" pitchFamily="34" charset="0"/>
              </a:rPr>
              <a:t>Our Savior directs us to reach more souls with the </a:t>
            </a:r>
            <a:br>
              <a:rPr lang="en-US" sz="3200" dirty="0">
                <a:latin typeface="Trebuchet MS" panose="020B0703020202090204" pitchFamily="34" charset="0"/>
                <a:cs typeface="Arial" panose="020B0604020202020204" pitchFamily="34" charset="0"/>
              </a:rPr>
            </a:br>
            <a:r>
              <a:rPr lang="en-US" sz="3200" dirty="0">
                <a:latin typeface="Trebuchet MS" panose="020B0703020202090204" pitchFamily="34" charset="0"/>
                <a:cs typeface="Arial" panose="020B0604020202020204" pitchFamily="34" charset="0"/>
              </a:rPr>
              <a:t>good news. This initiative isn’t as much about planting more churches as it is about sharing the gospel of </a:t>
            </a:r>
            <a:br>
              <a:rPr lang="en-US" sz="3200" dirty="0">
                <a:latin typeface="Trebuchet MS" panose="020B0703020202090204" pitchFamily="34" charset="0"/>
                <a:cs typeface="Arial" panose="020B0604020202020204" pitchFamily="34" charset="0"/>
              </a:rPr>
            </a:br>
            <a:r>
              <a:rPr lang="en-US" sz="3200" dirty="0">
                <a:latin typeface="Trebuchet MS" panose="020B0703020202090204" pitchFamily="34" charset="0"/>
                <a:cs typeface="Arial" panose="020B0604020202020204" pitchFamily="34" charset="0"/>
              </a:rPr>
              <a:t>Jesus Christ. It’s about Christ’s mission to his church. </a:t>
            </a:r>
            <a:br>
              <a:rPr lang="en-US" sz="3200" dirty="0">
                <a:latin typeface="Trebuchet MS" panose="020B0703020202090204" pitchFamily="34" charset="0"/>
                <a:cs typeface="Arial" panose="020B0604020202020204" pitchFamily="34" charset="0"/>
              </a:rPr>
            </a:br>
            <a:r>
              <a:rPr lang="en-US" sz="3200" b="1" dirty="0">
                <a:latin typeface="Trebuchet MS" panose="020B0703020202090204" pitchFamily="34" charset="0"/>
                <a:cs typeface="Arial" panose="020B0604020202020204" pitchFamily="34" charset="0"/>
              </a:rPr>
              <a:t>It’s about aggressively reaching lost souls. </a:t>
            </a:r>
          </a:p>
        </p:txBody>
      </p:sp>
    </p:spTree>
    <p:extLst>
      <p:ext uri="{BB962C8B-B14F-4D97-AF65-F5344CB8AC3E}">
        <p14:creationId xmlns:p14="http://schemas.microsoft.com/office/powerpoint/2010/main" val="1344483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3D20B8-CC7F-F452-108E-001B4393D408}"/>
              </a:ext>
            </a:extLst>
          </p:cNvPr>
          <p:cNvPicPr>
            <a:picLocks noChangeAspect="1"/>
          </p:cNvPicPr>
          <p:nvPr/>
        </p:nvPicPr>
        <p:blipFill>
          <a:blip r:embed="rId3"/>
          <a:stretch>
            <a:fillRect/>
          </a:stretch>
        </p:blipFill>
        <p:spPr>
          <a:xfrm>
            <a:off x="4547388" y="1004223"/>
            <a:ext cx="7079729" cy="4849553"/>
          </a:xfrm>
          <a:prstGeom prst="rect">
            <a:avLst/>
          </a:prstGeom>
        </p:spPr>
      </p:pic>
      <p:sp>
        <p:nvSpPr>
          <p:cNvPr id="4" name="TextBox 3">
            <a:extLst>
              <a:ext uri="{FF2B5EF4-FFF2-40B4-BE49-F238E27FC236}">
                <a16:creationId xmlns:a16="http://schemas.microsoft.com/office/drawing/2014/main" id="{8D1F90BB-BB9C-FB11-A186-40B2FB148DD1}"/>
              </a:ext>
            </a:extLst>
          </p:cNvPr>
          <p:cNvSpPr txBox="1"/>
          <p:nvPr/>
        </p:nvSpPr>
        <p:spPr>
          <a:xfrm>
            <a:off x="564883" y="2028615"/>
            <a:ext cx="3939939" cy="2800767"/>
          </a:xfrm>
          <a:prstGeom prst="rect">
            <a:avLst/>
          </a:prstGeom>
          <a:noFill/>
        </p:spPr>
        <p:txBody>
          <a:bodyPr wrap="square" rtlCol="0">
            <a:spAutoFit/>
          </a:bodyPr>
          <a:lstStyle/>
          <a:p>
            <a:pPr>
              <a:spcAft>
                <a:spcPts val="1200"/>
              </a:spcAft>
            </a:pPr>
            <a:r>
              <a:rPr lang="en-US" sz="4400" b="1" dirty="0">
                <a:solidFill>
                  <a:schemeClr val="bg1"/>
                </a:solidFill>
                <a:latin typeface="+mj-lt"/>
                <a:ea typeface="Calibri" panose="020F0502020204030204" pitchFamily="34" charset="0"/>
                <a:cs typeface="Times New Roman" panose="02020603050405020304" pitchFamily="18" charset="0"/>
              </a:rPr>
              <a:t>Balancing gratitude, needs, and stewardship</a:t>
            </a:r>
          </a:p>
        </p:txBody>
      </p:sp>
    </p:spTree>
    <p:extLst>
      <p:ext uri="{BB962C8B-B14F-4D97-AF65-F5344CB8AC3E}">
        <p14:creationId xmlns:p14="http://schemas.microsoft.com/office/powerpoint/2010/main" val="1771510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538B2F3-BECF-D7D2-BAF1-E2F63EC82B6C}"/>
              </a:ext>
            </a:extLst>
          </p:cNvPr>
          <p:cNvPicPr>
            <a:picLocks noGrp="1" noChangeAspect="1"/>
          </p:cNvPicPr>
          <p:nvPr>
            <p:ph idx="1"/>
          </p:nvPr>
        </p:nvPicPr>
        <p:blipFill>
          <a:blip r:embed="rId3"/>
          <a:srcRect l="1226" t="8369" r="2616" b="8125"/>
          <a:stretch>
            <a:fillRect/>
          </a:stretch>
        </p:blipFill>
        <p:spPr>
          <a:xfrm>
            <a:off x="335277" y="315882"/>
            <a:ext cx="11521445" cy="3840482"/>
          </a:xfrm>
          <a:prstGeom prst="rect">
            <a:avLst/>
          </a:prstGeom>
        </p:spPr>
      </p:pic>
    </p:spTree>
    <p:extLst>
      <p:ext uri="{BB962C8B-B14F-4D97-AF65-F5344CB8AC3E}">
        <p14:creationId xmlns:p14="http://schemas.microsoft.com/office/powerpoint/2010/main" val="4092819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95BB9-0334-1159-18B8-970B87A9E0BE}"/>
              </a:ext>
            </a:extLst>
          </p:cNvPr>
          <p:cNvSpPr>
            <a:spLocks noGrp="1"/>
          </p:cNvSpPr>
          <p:nvPr>
            <p:ph type="title" idx="4294967295"/>
          </p:nvPr>
        </p:nvSpPr>
        <p:spPr>
          <a:xfrm>
            <a:off x="8325720" y="203893"/>
            <a:ext cx="3489325" cy="1616075"/>
          </a:xfrm>
        </p:spPr>
        <p:txBody>
          <a:bodyPr anchor="b">
            <a:normAutofit/>
          </a:bodyPr>
          <a:lstStyle/>
          <a:p>
            <a:r>
              <a:rPr lang="en-US" sz="3200" b="1" dirty="0">
                <a:solidFill>
                  <a:schemeClr val="bg1"/>
                </a:solidFill>
                <a:effectLst>
                  <a:outerShdw blurRad="38100" dist="38100" dir="2700000" algn="tl">
                    <a:srgbClr val="000000">
                      <a:alpha val="43137"/>
                    </a:srgbClr>
                  </a:outerShdw>
                </a:effectLst>
              </a:rPr>
              <a:t>Home missions celebrate grand openings</a:t>
            </a:r>
          </a:p>
        </p:txBody>
      </p:sp>
      <p:sp>
        <p:nvSpPr>
          <p:cNvPr id="11" name="Content Placeholder 10">
            <a:extLst>
              <a:ext uri="{FF2B5EF4-FFF2-40B4-BE49-F238E27FC236}">
                <a16:creationId xmlns:a16="http://schemas.microsoft.com/office/drawing/2014/main" id="{E37E8904-E158-82CD-BD89-5DAC5B724A47}"/>
              </a:ext>
            </a:extLst>
          </p:cNvPr>
          <p:cNvSpPr>
            <a:spLocks noGrp="1"/>
          </p:cNvSpPr>
          <p:nvPr>
            <p:ph idx="4294967295"/>
          </p:nvPr>
        </p:nvSpPr>
        <p:spPr>
          <a:xfrm>
            <a:off x="8325720" y="2017713"/>
            <a:ext cx="3768725" cy="4449762"/>
          </a:xfrm>
        </p:spPr>
        <p:txBody>
          <a:bodyPr anchor="t">
            <a:normAutofit/>
          </a:bodyPr>
          <a:lstStyle/>
          <a:p>
            <a:pPr>
              <a:lnSpc>
                <a:spcPct val="100000"/>
              </a:lnSpc>
            </a:pPr>
            <a:r>
              <a:rPr lang="en-US" sz="2400" dirty="0">
                <a:solidFill>
                  <a:schemeClr val="bg1"/>
                </a:solidFill>
              </a:rPr>
              <a:t>Harbor – </a:t>
            </a:r>
            <a:br>
              <a:rPr lang="en-US" sz="2400" dirty="0">
                <a:solidFill>
                  <a:schemeClr val="bg1"/>
                </a:solidFill>
              </a:rPr>
            </a:br>
            <a:r>
              <a:rPr lang="en-US" sz="2400" dirty="0">
                <a:solidFill>
                  <a:schemeClr val="bg1"/>
                </a:solidFill>
              </a:rPr>
              <a:t>Boston, Mass. (Jan. 18)</a:t>
            </a:r>
          </a:p>
          <a:p>
            <a:pPr>
              <a:lnSpc>
                <a:spcPct val="100000"/>
              </a:lnSpc>
            </a:pPr>
            <a:r>
              <a:rPr lang="en-US" sz="2400" dirty="0">
                <a:solidFill>
                  <a:schemeClr val="bg1"/>
                </a:solidFill>
              </a:rPr>
              <a:t>Cornerstone -  Centerton, AR (Feb. 22)</a:t>
            </a:r>
          </a:p>
          <a:p>
            <a:pPr>
              <a:lnSpc>
                <a:spcPct val="100000"/>
              </a:lnSpc>
            </a:pPr>
            <a:r>
              <a:rPr lang="en-US" sz="2400" dirty="0">
                <a:solidFill>
                  <a:schemeClr val="bg1"/>
                </a:solidFill>
              </a:rPr>
              <a:t>Mount Hope – </a:t>
            </a:r>
            <a:br>
              <a:rPr lang="en-US" sz="2400" dirty="0">
                <a:solidFill>
                  <a:schemeClr val="bg1"/>
                </a:solidFill>
              </a:rPr>
            </a:br>
            <a:r>
              <a:rPr lang="en-US" sz="2400" dirty="0">
                <a:solidFill>
                  <a:schemeClr val="bg1"/>
                </a:solidFill>
              </a:rPr>
              <a:t>Bend, Ore. (March 29)</a:t>
            </a:r>
          </a:p>
          <a:p>
            <a:pPr>
              <a:lnSpc>
                <a:spcPct val="100000"/>
              </a:lnSpc>
            </a:pPr>
            <a:r>
              <a:rPr lang="en-US" sz="2400" dirty="0">
                <a:solidFill>
                  <a:schemeClr val="bg1"/>
                </a:solidFill>
              </a:rPr>
              <a:t>Redemption – </a:t>
            </a:r>
            <a:br>
              <a:rPr lang="en-US" sz="2400" dirty="0">
                <a:solidFill>
                  <a:schemeClr val="bg1"/>
                </a:solidFill>
              </a:rPr>
            </a:br>
            <a:r>
              <a:rPr lang="en-US" sz="2400" dirty="0">
                <a:solidFill>
                  <a:schemeClr val="bg1"/>
                </a:solidFill>
              </a:rPr>
              <a:t>Erie, Colo. (March 29)</a:t>
            </a:r>
          </a:p>
          <a:p>
            <a:pPr>
              <a:lnSpc>
                <a:spcPct val="100000"/>
              </a:lnSpc>
            </a:pPr>
            <a:r>
              <a:rPr lang="en-US" sz="2400" dirty="0">
                <a:solidFill>
                  <a:schemeClr val="bg1"/>
                </a:solidFill>
              </a:rPr>
              <a:t>Crossroads – </a:t>
            </a:r>
            <a:br>
              <a:rPr lang="en-US" sz="2400" dirty="0">
                <a:solidFill>
                  <a:schemeClr val="bg1"/>
                </a:solidFill>
              </a:rPr>
            </a:br>
            <a:r>
              <a:rPr lang="en-US" sz="2400" dirty="0">
                <a:solidFill>
                  <a:schemeClr val="bg1"/>
                </a:solidFill>
              </a:rPr>
              <a:t>Chicago, Ill. (April 5)</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000" dirty="0">
              <a:solidFill>
                <a:schemeClr val="bg1"/>
              </a:solidFill>
            </a:endParaRPr>
          </a:p>
          <a:p>
            <a:endParaRPr lang="en-US" sz="2000" dirty="0">
              <a:solidFill>
                <a:schemeClr val="bg1"/>
              </a:solidFill>
            </a:endParaRPr>
          </a:p>
        </p:txBody>
      </p:sp>
      <p:pic>
        <p:nvPicPr>
          <p:cNvPr id="5" name="Picture 4">
            <a:extLst>
              <a:ext uri="{FF2B5EF4-FFF2-40B4-BE49-F238E27FC236}">
                <a16:creationId xmlns:a16="http://schemas.microsoft.com/office/drawing/2014/main" id="{18CD6195-0FDF-A665-15C4-56A161CBDA76}"/>
              </a:ext>
            </a:extLst>
          </p:cNvPr>
          <p:cNvPicPr>
            <a:picLocks noChangeAspect="1"/>
          </p:cNvPicPr>
          <p:nvPr/>
        </p:nvPicPr>
        <p:blipFill>
          <a:blip r:embed="rId3"/>
          <a:srcRect b="34830"/>
          <a:stretch>
            <a:fillRect/>
          </a:stretch>
        </p:blipFill>
        <p:spPr>
          <a:xfrm>
            <a:off x="158378" y="-18834"/>
            <a:ext cx="3890406" cy="3380493"/>
          </a:xfrm>
          <a:prstGeom prst="rect">
            <a:avLst/>
          </a:prstGeom>
        </p:spPr>
      </p:pic>
      <p:pic>
        <p:nvPicPr>
          <p:cNvPr id="8" name="Picture 7">
            <a:extLst>
              <a:ext uri="{FF2B5EF4-FFF2-40B4-BE49-F238E27FC236}">
                <a16:creationId xmlns:a16="http://schemas.microsoft.com/office/drawing/2014/main" id="{3D70F5BF-3151-455A-41EC-C94D5176101E}"/>
              </a:ext>
            </a:extLst>
          </p:cNvPr>
          <p:cNvPicPr>
            <a:picLocks noChangeAspect="1"/>
          </p:cNvPicPr>
          <p:nvPr/>
        </p:nvPicPr>
        <p:blipFill>
          <a:blip r:embed="rId4"/>
          <a:srcRect l="9023" t="16071" r="12574" b="14931"/>
          <a:stretch>
            <a:fillRect/>
          </a:stretch>
        </p:blipFill>
        <p:spPr>
          <a:xfrm>
            <a:off x="4048784" y="0"/>
            <a:ext cx="3875855" cy="3410956"/>
          </a:xfrm>
          <a:prstGeom prst="rect">
            <a:avLst/>
          </a:prstGeom>
        </p:spPr>
      </p:pic>
      <p:pic>
        <p:nvPicPr>
          <p:cNvPr id="10" name="Picture 9">
            <a:extLst>
              <a:ext uri="{FF2B5EF4-FFF2-40B4-BE49-F238E27FC236}">
                <a16:creationId xmlns:a16="http://schemas.microsoft.com/office/drawing/2014/main" id="{685D239D-ACF1-05DD-2E23-B8B0E64D0BBC}"/>
              </a:ext>
            </a:extLst>
          </p:cNvPr>
          <p:cNvPicPr>
            <a:picLocks noChangeAspect="1"/>
          </p:cNvPicPr>
          <p:nvPr/>
        </p:nvPicPr>
        <p:blipFill>
          <a:blip r:embed="rId5"/>
          <a:srcRect l="6517" r="10305"/>
          <a:stretch>
            <a:fillRect/>
          </a:stretch>
        </p:blipFill>
        <p:spPr>
          <a:xfrm>
            <a:off x="172929" y="3347135"/>
            <a:ext cx="3890406" cy="3507862"/>
          </a:xfrm>
          <a:prstGeom prst="rect">
            <a:avLst/>
          </a:prstGeom>
        </p:spPr>
      </p:pic>
      <p:pic>
        <p:nvPicPr>
          <p:cNvPr id="14" name="Picture 13">
            <a:extLst>
              <a:ext uri="{FF2B5EF4-FFF2-40B4-BE49-F238E27FC236}">
                <a16:creationId xmlns:a16="http://schemas.microsoft.com/office/drawing/2014/main" id="{BAB0D6D7-0CA8-C934-7B01-BA6DA26AD507}"/>
              </a:ext>
            </a:extLst>
          </p:cNvPr>
          <p:cNvPicPr>
            <a:picLocks noChangeAspect="1"/>
          </p:cNvPicPr>
          <p:nvPr/>
        </p:nvPicPr>
        <p:blipFill>
          <a:blip r:embed="rId6"/>
          <a:srcRect t="17579" b="16961"/>
          <a:stretch>
            <a:fillRect/>
          </a:stretch>
        </p:blipFill>
        <p:spPr>
          <a:xfrm>
            <a:off x="4048784" y="3347135"/>
            <a:ext cx="3904957" cy="3507862"/>
          </a:xfrm>
          <a:prstGeom prst="rect">
            <a:avLst/>
          </a:prstGeom>
        </p:spPr>
      </p:pic>
    </p:spTree>
    <p:extLst>
      <p:ext uri="{BB962C8B-B14F-4D97-AF65-F5344CB8AC3E}">
        <p14:creationId xmlns:p14="http://schemas.microsoft.com/office/powerpoint/2010/main" val="27462942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89F663-5DA6-4123-8D01-F64708ADD3CB}"/>
              </a:ext>
            </a:extLst>
          </p:cNvPr>
          <p:cNvPicPr>
            <a:picLocks noChangeAspect="1"/>
          </p:cNvPicPr>
          <p:nvPr/>
        </p:nvPicPr>
        <p:blipFill>
          <a:blip r:embed="rId3"/>
          <a:srcRect l="1466" t="5590" r="2003" b="7951"/>
          <a:stretch>
            <a:fillRect/>
          </a:stretch>
        </p:blipFill>
        <p:spPr>
          <a:xfrm>
            <a:off x="351905" y="249382"/>
            <a:ext cx="11488190" cy="3857105"/>
          </a:xfrm>
          <a:prstGeom prst="rect">
            <a:avLst/>
          </a:prstGeom>
        </p:spPr>
      </p:pic>
    </p:spTree>
    <p:extLst>
      <p:ext uri="{BB962C8B-B14F-4D97-AF65-F5344CB8AC3E}">
        <p14:creationId xmlns:p14="http://schemas.microsoft.com/office/powerpoint/2010/main" val="29851358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BDBEBB1D-882F-0A62-46DD-5C4A71E0203D}"/>
              </a:ext>
            </a:extLst>
          </p:cNvPr>
          <p:cNvPicPr>
            <a:picLocks noGrp="1" noChangeAspect="1"/>
          </p:cNvPicPr>
          <p:nvPr>
            <p:ph idx="1"/>
          </p:nvPr>
        </p:nvPicPr>
        <p:blipFill>
          <a:blip r:embed="rId3"/>
          <a:srcRect t="7988" r="2604" b="7319"/>
          <a:stretch>
            <a:fillRect/>
          </a:stretch>
        </p:blipFill>
        <p:spPr>
          <a:xfrm>
            <a:off x="350520" y="315882"/>
            <a:ext cx="11490959" cy="3895241"/>
          </a:xfrm>
          <a:prstGeom prst="rect">
            <a:avLst/>
          </a:prstGeom>
        </p:spPr>
      </p:pic>
    </p:spTree>
    <p:extLst>
      <p:ext uri="{BB962C8B-B14F-4D97-AF65-F5344CB8AC3E}">
        <p14:creationId xmlns:p14="http://schemas.microsoft.com/office/powerpoint/2010/main" val="19172903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standing under a tent&#10;&#10;AI-generated content may be incorrect.">
            <a:extLst>
              <a:ext uri="{FF2B5EF4-FFF2-40B4-BE49-F238E27FC236}">
                <a16:creationId xmlns:a16="http://schemas.microsoft.com/office/drawing/2014/main" id="{82304118-E8B8-F188-E193-D526DCF6749C}"/>
              </a:ext>
            </a:extLst>
          </p:cNvPr>
          <p:cNvPicPr>
            <a:picLocks noChangeAspect="1"/>
          </p:cNvPicPr>
          <p:nvPr/>
        </p:nvPicPr>
        <p:blipFill>
          <a:blip r:embed="rId3"/>
          <a:srcRect t="5819" b="5819"/>
          <a:stretch>
            <a:fillRect/>
          </a:stretch>
        </p:blipFill>
        <p:spPr>
          <a:xfrm>
            <a:off x="917171" y="0"/>
            <a:ext cx="10357658" cy="6862090"/>
          </a:xfrm>
          <a:prstGeom prst="rect">
            <a:avLst/>
          </a:prstGeom>
        </p:spPr>
      </p:pic>
      <p:pic>
        <p:nvPicPr>
          <p:cNvPr id="4" name="Picture 3" descr="blackopacity30.png">
            <a:extLst>
              <a:ext uri="{FF2B5EF4-FFF2-40B4-BE49-F238E27FC236}">
                <a16:creationId xmlns:a16="http://schemas.microsoft.com/office/drawing/2014/main" id="{52DBF398-DB38-006C-C43D-C9BA9FB43F7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5" name="TextBox 4">
            <a:extLst>
              <a:ext uri="{FF2B5EF4-FFF2-40B4-BE49-F238E27FC236}">
                <a16:creationId xmlns:a16="http://schemas.microsoft.com/office/drawing/2014/main" id="{2268CE49-4323-7117-768B-F5899E4E8729}"/>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Peace, Gilbert, Ariz., broke ground on their new church in Oct. 2024</a:t>
            </a:r>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2241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in a room&#10;&#10;Description automatically generated">
            <a:extLst>
              <a:ext uri="{FF2B5EF4-FFF2-40B4-BE49-F238E27FC236}">
                <a16:creationId xmlns:a16="http://schemas.microsoft.com/office/drawing/2014/main" id="{AC25CD93-453C-F92D-1F29-AC88A5F6AD26}"/>
              </a:ext>
            </a:extLst>
          </p:cNvPr>
          <p:cNvPicPr>
            <a:picLocks noChangeAspect="1"/>
          </p:cNvPicPr>
          <p:nvPr/>
        </p:nvPicPr>
        <p:blipFill>
          <a:blip r:embed="rId3"/>
          <a:srcRect t="9483" b="5936"/>
          <a:stretch/>
        </p:blipFill>
        <p:spPr>
          <a:xfrm>
            <a:off x="1" y="1"/>
            <a:ext cx="12191999" cy="6858000"/>
          </a:xfrm>
          <a:prstGeom prst="rect">
            <a:avLst/>
          </a:prstGeom>
        </p:spPr>
      </p:pic>
      <p:pic>
        <p:nvPicPr>
          <p:cNvPr id="2" name="Picture 1" descr="blackopacity30.png">
            <a:extLst>
              <a:ext uri="{FF2B5EF4-FFF2-40B4-BE49-F238E27FC236}">
                <a16:creationId xmlns:a16="http://schemas.microsoft.com/office/drawing/2014/main" id="{A4CC97DA-AAD0-387F-2EC8-EA49410983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99364"/>
            <a:ext cx="12192000" cy="1558635"/>
          </a:xfrm>
          <a:prstGeom prst="rect">
            <a:avLst/>
          </a:prstGeom>
        </p:spPr>
      </p:pic>
      <p:sp>
        <p:nvSpPr>
          <p:cNvPr id="6" name="TextBox 5">
            <a:extLst>
              <a:ext uri="{FF2B5EF4-FFF2-40B4-BE49-F238E27FC236}">
                <a16:creationId xmlns:a16="http://schemas.microsoft.com/office/drawing/2014/main" id="{72A1E130-2231-D707-FBCB-343202A7533B}"/>
              </a:ext>
            </a:extLst>
          </p:cNvPr>
          <p:cNvSpPr txBox="1"/>
          <p:nvPr/>
        </p:nvSpPr>
        <p:spPr>
          <a:xfrm>
            <a:off x="339078" y="5478516"/>
            <a:ext cx="1151384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703020202090204" pitchFamily="34" charset="0"/>
                <a:ea typeface="+mn-ea"/>
                <a:cs typeface="Arial" panose="020B0604020202020204" pitchFamily="34" charset="0"/>
              </a:rPr>
              <a:t>Hope in the Heights breaking ground on renovation of an old church in </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703020202090204" pitchFamily="34" charset="0"/>
                <a:ea typeface="+mn-ea"/>
                <a:cs typeface="Arial" panose="020B0604020202020204" pitchFamily="34" charset="0"/>
              </a:rPr>
              <a:t>Houston, Texas</a:t>
            </a:r>
          </a:p>
        </p:txBody>
      </p:sp>
    </p:spTree>
    <p:extLst>
      <p:ext uri="{BB962C8B-B14F-4D97-AF65-F5344CB8AC3E}">
        <p14:creationId xmlns:p14="http://schemas.microsoft.com/office/powerpoint/2010/main" val="289243336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outside of a building&#10;&#10;AI-generated content may be incorrect.">
            <a:extLst>
              <a:ext uri="{FF2B5EF4-FFF2-40B4-BE49-F238E27FC236}">
                <a16:creationId xmlns:a16="http://schemas.microsoft.com/office/drawing/2014/main" id="{F2135412-9B9E-DC5F-756D-959A1F0C8D8C}"/>
              </a:ext>
            </a:extLst>
          </p:cNvPr>
          <p:cNvPicPr>
            <a:picLocks noChangeAspect="1"/>
          </p:cNvPicPr>
          <p:nvPr/>
        </p:nvPicPr>
        <p:blipFill>
          <a:blip r:embed="rId3"/>
          <a:srcRect b="2901"/>
          <a:stretch/>
        </p:blipFill>
        <p:spPr>
          <a:xfrm>
            <a:off x="6929536" y="1253734"/>
            <a:ext cx="4489174" cy="4358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4">
            <a:extLst>
              <a:ext uri="{FF2B5EF4-FFF2-40B4-BE49-F238E27FC236}">
                <a16:creationId xmlns:a16="http://schemas.microsoft.com/office/drawing/2014/main" id="{36B46FB6-6DBB-4E81-BF26-C45ADB679438}"/>
              </a:ext>
            </a:extLst>
          </p:cNvPr>
          <p:cNvSpPr>
            <a:spLocks noGrp="1"/>
          </p:cNvSpPr>
          <p:nvPr>
            <p:ph type="title" idx="4294967295"/>
          </p:nvPr>
        </p:nvSpPr>
        <p:spPr>
          <a:xfrm>
            <a:off x="409074" y="271463"/>
            <a:ext cx="7839075" cy="1325562"/>
          </a:xfrm>
        </p:spPr>
        <p:txBody>
          <a:bodyPr>
            <a:normAutofit fontScale="90000"/>
          </a:bodyPr>
          <a:lstStyle/>
          <a:p>
            <a:r>
              <a:rPr lang="en-US" sz="4900" b="1" dirty="0">
                <a:latin typeface="Trebuchet MS" panose="020B0703020202090204" pitchFamily="34" charset="0"/>
                <a:cs typeface="Arial" panose="020B0604020202020204" pitchFamily="34" charset="0"/>
              </a:rPr>
              <a:t>WELS Church Extension Fund</a:t>
            </a:r>
            <a:br>
              <a:rPr lang="en-US" sz="3800" dirty="0">
                <a:latin typeface="Trebuchet MS" panose="020B0703020202090204" pitchFamily="34" charset="0"/>
                <a:cs typeface="Arial" panose="020B0604020202020204" pitchFamily="34" charset="0"/>
              </a:rPr>
            </a:br>
            <a:r>
              <a:rPr lang="en-US" sz="2900" i="1" dirty="0">
                <a:solidFill>
                  <a:srgbClr val="005EB8"/>
                </a:solidFill>
                <a:latin typeface="Trebuchet MS" panose="020B0703020202090204" pitchFamily="34" charset="0"/>
                <a:cs typeface="Arial" panose="020B0604020202020204" pitchFamily="34" charset="0"/>
              </a:rPr>
              <a:t>A valuable partner of Home Missions</a:t>
            </a:r>
            <a:endParaRPr lang="en-US" sz="2900" b="1" i="1" dirty="0">
              <a:solidFill>
                <a:srgbClr val="005EB8"/>
              </a:solidFill>
              <a:latin typeface="Trebuchet MS" panose="020B070302020209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17223BE2-A5B0-47CA-B85F-54B085166B96}"/>
              </a:ext>
            </a:extLst>
          </p:cNvPr>
          <p:cNvSpPr>
            <a:spLocks noGrp="1"/>
          </p:cNvSpPr>
          <p:nvPr>
            <p:ph sz="half" idx="4294967295"/>
          </p:nvPr>
        </p:nvSpPr>
        <p:spPr>
          <a:xfrm>
            <a:off x="512356" y="1701445"/>
            <a:ext cx="5216525" cy="4694238"/>
          </a:xfrm>
        </p:spPr>
        <p:txBody>
          <a:bodyPr>
            <a:noAutofit/>
          </a:bodyPr>
          <a:lstStyle/>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$209.8 million in </a:t>
            </a:r>
            <a:r>
              <a:rPr lang="en-US" sz="2700" dirty="0">
                <a:latin typeface="Trebuchet MS" panose="020B0703020202090204" pitchFamily="34" charset="0"/>
                <a:cs typeface="Arial" panose="020B0604020202020204" pitchFamily="34" charset="0"/>
              </a:rPr>
              <a:t>total loan balances to over 190 WELS congregations</a:t>
            </a:r>
          </a:p>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$6.9 million </a:t>
            </a:r>
            <a:r>
              <a:rPr lang="en-US" sz="2700" dirty="0">
                <a:latin typeface="Trebuchet MS" panose="020B0703020202090204" pitchFamily="34" charset="0"/>
                <a:cs typeface="Arial" panose="020B0604020202020204" pitchFamily="34" charset="0"/>
              </a:rPr>
              <a:t>in matching grants to home mission churches since June 2023</a:t>
            </a:r>
          </a:p>
          <a:p>
            <a:pPr>
              <a:lnSpc>
                <a:spcPct val="100000"/>
              </a:lnSpc>
              <a:spcBef>
                <a:spcPts val="0"/>
              </a:spcBef>
              <a:spcAft>
                <a:spcPts val="1200"/>
              </a:spcAft>
            </a:pPr>
            <a:r>
              <a:rPr lang="en-US" sz="2700" b="1" dirty="0">
                <a:solidFill>
                  <a:srgbClr val="005EB8"/>
                </a:solidFill>
                <a:latin typeface="Trebuchet MS" panose="020B0703020202090204" pitchFamily="34" charset="0"/>
                <a:cs typeface="Arial" panose="020B0604020202020204" pitchFamily="34" charset="0"/>
              </a:rPr>
              <a:t>$2.9 million</a:t>
            </a:r>
            <a:r>
              <a:rPr lang="en-US" sz="2700" b="1" dirty="0">
                <a:latin typeface="Trebuchet MS" panose="020B0703020202090204" pitchFamily="34" charset="0"/>
                <a:cs typeface="Arial" panose="020B0604020202020204" pitchFamily="34" charset="0"/>
              </a:rPr>
              <a:t> in </a:t>
            </a:r>
            <a:r>
              <a:rPr lang="en-US" sz="2700" dirty="0">
                <a:latin typeface="Trebuchet MS" panose="020B0703020202090204" pitchFamily="34" charset="0"/>
                <a:cs typeface="Arial" panose="020B0604020202020204" pitchFamily="34" charset="0"/>
              </a:rPr>
              <a:t>grants to WELS </a:t>
            </a:r>
            <a:br>
              <a:rPr lang="en-US" sz="2700" dirty="0">
                <a:latin typeface="Trebuchet MS" panose="020B0703020202090204" pitchFamily="34" charset="0"/>
                <a:cs typeface="Arial" panose="020B0604020202020204" pitchFamily="34" charset="0"/>
              </a:rPr>
            </a:br>
            <a:r>
              <a:rPr lang="en-US" sz="2700" dirty="0">
                <a:latin typeface="Trebuchet MS" panose="020B0703020202090204" pitchFamily="34" charset="0"/>
                <a:cs typeface="Arial" panose="020B0604020202020204" pitchFamily="34" charset="0"/>
              </a:rPr>
              <a:t>Home Missions since June 2023</a:t>
            </a:r>
          </a:p>
        </p:txBody>
      </p:sp>
      <p:sp>
        <p:nvSpPr>
          <p:cNvPr id="3" name="TextBox 2">
            <a:extLst>
              <a:ext uri="{FF2B5EF4-FFF2-40B4-BE49-F238E27FC236}">
                <a16:creationId xmlns:a16="http://schemas.microsoft.com/office/drawing/2014/main" id="{7943BC83-3370-77DD-72CB-8B6691812297}"/>
              </a:ext>
            </a:extLst>
          </p:cNvPr>
          <p:cNvSpPr txBox="1"/>
          <p:nvPr/>
        </p:nvSpPr>
        <p:spPr>
          <a:xfrm>
            <a:off x="7577419" y="5749352"/>
            <a:ext cx="3841291" cy="646331"/>
          </a:xfrm>
          <a:prstGeom prst="rect">
            <a:avLst/>
          </a:prstGeom>
          <a:noFill/>
        </p:spPr>
        <p:txBody>
          <a:bodyPr wrap="square" rtlCol="0">
            <a:spAutoFit/>
          </a:bodyPr>
          <a:lstStyle/>
          <a:p>
            <a:pPr algn="r"/>
            <a:r>
              <a:rPr lang="en-US" dirty="0">
                <a:solidFill>
                  <a:srgbClr val="00285F"/>
                </a:solidFill>
                <a:latin typeface="Trebuchet MS" panose="020B0703020202090204" pitchFamily="34" charset="0"/>
                <a:cs typeface="Arial" panose="020B0604020202020204" pitchFamily="34" charset="0"/>
              </a:rPr>
              <a:t>Beam signing at </a:t>
            </a:r>
            <a:r>
              <a:rPr lang="en-US" dirty="0" err="1">
                <a:solidFill>
                  <a:srgbClr val="00285F"/>
                </a:solidFill>
                <a:latin typeface="Trebuchet MS" panose="020B0703020202090204" pitchFamily="34" charset="0"/>
                <a:cs typeface="Arial" panose="020B0604020202020204" pitchFamily="34" charset="0"/>
              </a:rPr>
              <a:t>TheMission</a:t>
            </a:r>
            <a:r>
              <a:rPr lang="en-US" dirty="0">
                <a:solidFill>
                  <a:srgbClr val="00285F"/>
                </a:solidFill>
                <a:latin typeface="Trebuchet MS" panose="020B0703020202090204" pitchFamily="34" charset="0"/>
                <a:cs typeface="Arial" panose="020B0604020202020204" pitchFamily="34" charset="0"/>
              </a:rPr>
              <a:t> in Willis, Texas, in Dec. 2024</a:t>
            </a:r>
          </a:p>
        </p:txBody>
      </p:sp>
      <p:pic>
        <p:nvPicPr>
          <p:cNvPr id="6" name="Picture 5" descr="Logo&#10;&#10;Description automatically generated with medium confidence">
            <a:extLst>
              <a:ext uri="{FF2B5EF4-FFF2-40B4-BE49-F238E27FC236}">
                <a16:creationId xmlns:a16="http://schemas.microsoft.com/office/drawing/2014/main" id="{998E48DD-7524-B8D7-93C6-2D376CC3B8A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28881" y="4973840"/>
            <a:ext cx="1848538" cy="1269265"/>
          </a:xfrm>
          <a:prstGeom prst="rect">
            <a:avLst/>
          </a:prstGeom>
        </p:spPr>
      </p:pic>
    </p:spTree>
    <p:extLst>
      <p:ext uri="{BB962C8B-B14F-4D97-AF65-F5344CB8AC3E}">
        <p14:creationId xmlns:p14="http://schemas.microsoft.com/office/powerpoint/2010/main" val="34971683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95BB9-0334-1159-18B8-970B87A9E0BE}"/>
              </a:ext>
            </a:extLst>
          </p:cNvPr>
          <p:cNvSpPr>
            <a:spLocks noGrp="1"/>
          </p:cNvSpPr>
          <p:nvPr>
            <p:ph type="title" idx="4294967295"/>
          </p:nvPr>
        </p:nvSpPr>
        <p:spPr>
          <a:xfrm>
            <a:off x="8386709" y="234950"/>
            <a:ext cx="3489325" cy="1616075"/>
          </a:xfrm>
        </p:spPr>
        <p:txBody>
          <a:bodyPr anchor="b">
            <a:normAutofit/>
          </a:bodyPr>
          <a:lstStyle/>
          <a:p>
            <a:r>
              <a:rPr lang="en-US" sz="3200" b="1" dirty="0">
                <a:solidFill>
                  <a:schemeClr val="bg1"/>
                </a:solidFill>
                <a:effectLst>
                  <a:outerShdw blurRad="38100" dist="38100" dir="2700000" algn="tl">
                    <a:srgbClr val="000000">
                      <a:alpha val="43137"/>
                    </a:srgbClr>
                  </a:outerShdw>
                </a:effectLst>
              </a:rPr>
              <a:t>Home missions dedicate new buildings</a:t>
            </a:r>
          </a:p>
        </p:txBody>
      </p:sp>
      <p:sp>
        <p:nvSpPr>
          <p:cNvPr id="11" name="Content Placeholder 10">
            <a:extLst>
              <a:ext uri="{FF2B5EF4-FFF2-40B4-BE49-F238E27FC236}">
                <a16:creationId xmlns:a16="http://schemas.microsoft.com/office/drawing/2014/main" id="{E37E8904-E158-82CD-BD89-5DAC5B724A47}"/>
              </a:ext>
            </a:extLst>
          </p:cNvPr>
          <p:cNvSpPr>
            <a:spLocks noGrp="1"/>
          </p:cNvSpPr>
          <p:nvPr>
            <p:ph idx="4294967295"/>
          </p:nvPr>
        </p:nvSpPr>
        <p:spPr>
          <a:xfrm>
            <a:off x="8386709" y="2185267"/>
            <a:ext cx="3489325" cy="4449762"/>
          </a:xfrm>
        </p:spPr>
        <p:txBody>
          <a:bodyPr anchor="t">
            <a:normAutofit/>
          </a:bodyPr>
          <a:lstStyle/>
          <a:p>
            <a:pPr>
              <a:lnSpc>
                <a:spcPct val="100000"/>
              </a:lnSpc>
            </a:pPr>
            <a:r>
              <a:rPr lang="en-US" sz="2400" dirty="0" err="1">
                <a:solidFill>
                  <a:schemeClr val="bg1"/>
                </a:solidFill>
              </a:rPr>
              <a:t>TheMission</a:t>
            </a:r>
            <a:r>
              <a:rPr lang="en-US" sz="2400" dirty="0">
                <a:solidFill>
                  <a:schemeClr val="bg1"/>
                </a:solidFill>
              </a:rPr>
              <a:t> – Willis (Conroe), Texas</a:t>
            </a:r>
          </a:p>
          <a:p>
            <a:pPr>
              <a:lnSpc>
                <a:spcPct val="100000"/>
              </a:lnSpc>
            </a:pPr>
            <a:r>
              <a:rPr lang="en-US" sz="2400" dirty="0">
                <a:solidFill>
                  <a:schemeClr val="bg1"/>
                </a:solidFill>
              </a:rPr>
              <a:t>Huntersville Lutheran Church, Huntersville, N.C.</a:t>
            </a:r>
          </a:p>
          <a:p>
            <a:pPr>
              <a:lnSpc>
                <a:spcPct val="100000"/>
              </a:lnSpc>
            </a:pPr>
            <a:r>
              <a:rPr lang="en-US" sz="2400" dirty="0">
                <a:solidFill>
                  <a:schemeClr val="bg1"/>
                </a:solidFill>
              </a:rPr>
              <a:t>Sure Foundation, Brandon, S.D.</a:t>
            </a:r>
          </a:p>
          <a:p>
            <a:pPr>
              <a:lnSpc>
                <a:spcPct val="100000"/>
              </a:lnSpc>
            </a:pPr>
            <a:r>
              <a:rPr lang="en-US" sz="2400" dirty="0">
                <a:solidFill>
                  <a:schemeClr val="bg1"/>
                </a:solidFill>
              </a:rPr>
              <a:t>Foundation, Peyton, Colo.</a:t>
            </a: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000" dirty="0">
              <a:solidFill>
                <a:schemeClr val="bg1"/>
              </a:solidFill>
            </a:endParaRPr>
          </a:p>
          <a:p>
            <a:endParaRPr lang="en-US" sz="2000" dirty="0">
              <a:solidFill>
                <a:schemeClr val="bg1"/>
              </a:solidFill>
            </a:endParaRPr>
          </a:p>
        </p:txBody>
      </p:sp>
      <p:pic>
        <p:nvPicPr>
          <p:cNvPr id="4" name="Picture 3" descr="A person standing on stage in front of a large window&#10;&#10;AI-generated content may be incorrect.">
            <a:extLst>
              <a:ext uri="{FF2B5EF4-FFF2-40B4-BE49-F238E27FC236}">
                <a16:creationId xmlns:a16="http://schemas.microsoft.com/office/drawing/2014/main" id="{3A81880D-C986-A7ED-8C22-5FD1100F8B6F}"/>
              </a:ext>
            </a:extLst>
          </p:cNvPr>
          <p:cNvPicPr>
            <a:picLocks noChangeAspect="1"/>
          </p:cNvPicPr>
          <p:nvPr/>
        </p:nvPicPr>
        <p:blipFill>
          <a:blip r:embed="rId3"/>
          <a:srcRect l="12332" r="11321"/>
          <a:stretch>
            <a:fillRect/>
          </a:stretch>
        </p:blipFill>
        <p:spPr>
          <a:xfrm>
            <a:off x="123711" y="-18834"/>
            <a:ext cx="3925072" cy="3429000"/>
          </a:xfrm>
          <a:prstGeom prst="rect">
            <a:avLst/>
          </a:prstGeom>
        </p:spPr>
      </p:pic>
      <p:pic>
        <p:nvPicPr>
          <p:cNvPr id="6" name="Picture 5" descr="A church with a stage and chairs&#10;&#10;AI-generated content may be incorrect.">
            <a:extLst>
              <a:ext uri="{FF2B5EF4-FFF2-40B4-BE49-F238E27FC236}">
                <a16:creationId xmlns:a16="http://schemas.microsoft.com/office/drawing/2014/main" id="{236AA625-B638-5FE9-4E27-B87423448A87}"/>
              </a:ext>
            </a:extLst>
          </p:cNvPr>
          <p:cNvPicPr>
            <a:picLocks noChangeAspect="1"/>
          </p:cNvPicPr>
          <p:nvPr/>
        </p:nvPicPr>
        <p:blipFill>
          <a:blip r:embed="rId4"/>
          <a:srcRect l="7238" r="4622"/>
          <a:stretch>
            <a:fillRect/>
          </a:stretch>
        </p:blipFill>
        <p:spPr>
          <a:xfrm>
            <a:off x="4048784" y="-790"/>
            <a:ext cx="3890406" cy="3410956"/>
          </a:xfrm>
          <a:prstGeom prst="rect">
            <a:avLst/>
          </a:prstGeom>
        </p:spPr>
      </p:pic>
      <p:pic>
        <p:nvPicPr>
          <p:cNvPr id="13" name="Picture 12" descr="A person taking a selfie in a room with a crowd of people&#10;&#10;AI-generated content may be incorrect.">
            <a:extLst>
              <a:ext uri="{FF2B5EF4-FFF2-40B4-BE49-F238E27FC236}">
                <a16:creationId xmlns:a16="http://schemas.microsoft.com/office/drawing/2014/main" id="{8DC1ECDE-63CE-6532-8A52-2D608A028000}"/>
              </a:ext>
            </a:extLst>
          </p:cNvPr>
          <p:cNvPicPr>
            <a:picLocks noChangeAspect="1"/>
          </p:cNvPicPr>
          <p:nvPr/>
        </p:nvPicPr>
        <p:blipFill>
          <a:blip r:embed="rId5"/>
          <a:srcRect r="16225"/>
          <a:stretch>
            <a:fillRect/>
          </a:stretch>
        </p:blipFill>
        <p:spPr>
          <a:xfrm>
            <a:off x="126491" y="3365293"/>
            <a:ext cx="3936844" cy="3524476"/>
          </a:xfrm>
          <a:prstGeom prst="rect">
            <a:avLst/>
          </a:prstGeom>
        </p:spPr>
      </p:pic>
      <p:pic>
        <p:nvPicPr>
          <p:cNvPr id="15" name="Picture 14" descr="A person sitting on the floor in front of a group of people&#10;&#10;AI-generated content may be incorrect.">
            <a:extLst>
              <a:ext uri="{FF2B5EF4-FFF2-40B4-BE49-F238E27FC236}">
                <a16:creationId xmlns:a16="http://schemas.microsoft.com/office/drawing/2014/main" id="{7EC85E5F-06C7-AD17-6577-D93B88CF46F5}"/>
              </a:ext>
            </a:extLst>
          </p:cNvPr>
          <p:cNvPicPr>
            <a:picLocks noChangeAspect="1"/>
          </p:cNvPicPr>
          <p:nvPr/>
        </p:nvPicPr>
        <p:blipFill>
          <a:blip r:embed="rId6"/>
          <a:srcRect l="2588" t="-687" r="15020" b="687"/>
          <a:stretch>
            <a:fillRect/>
          </a:stretch>
        </p:blipFill>
        <p:spPr>
          <a:xfrm>
            <a:off x="4063335" y="3361659"/>
            <a:ext cx="3875855" cy="3528110"/>
          </a:xfrm>
          <a:prstGeom prst="rect">
            <a:avLst/>
          </a:prstGeom>
        </p:spPr>
      </p:pic>
    </p:spTree>
    <p:extLst>
      <p:ext uri="{BB962C8B-B14F-4D97-AF65-F5344CB8AC3E}">
        <p14:creationId xmlns:p14="http://schemas.microsoft.com/office/powerpoint/2010/main" val="25251322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8215E36-69B3-6152-E167-AE49D59E75DE}"/>
              </a:ext>
            </a:extLst>
          </p:cNvPr>
          <p:cNvPicPr>
            <a:picLocks noGrp="1" noChangeAspect="1"/>
          </p:cNvPicPr>
          <p:nvPr>
            <p:ph idx="1"/>
          </p:nvPr>
        </p:nvPicPr>
        <p:blipFill>
          <a:blip r:embed="rId3"/>
          <a:srcRect l="1155" t="5540" r="2633" b="6068"/>
          <a:stretch>
            <a:fillRect/>
          </a:stretch>
        </p:blipFill>
        <p:spPr>
          <a:xfrm>
            <a:off x="501534" y="365760"/>
            <a:ext cx="11188931" cy="3807230"/>
          </a:xfrm>
          <a:prstGeom prst="rect">
            <a:avLst/>
          </a:prstGeom>
        </p:spPr>
      </p:pic>
    </p:spTree>
    <p:extLst>
      <p:ext uri="{BB962C8B-B14F-4D97-AF65-F5344CB8AC3E}">
        <p14:creationId xmlns:p14="http://schemas.microsoft.com/office/powerpoint/2010/main" val="1592231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7B4BD7-335D-B366-6288-12D33777E5AD}"/>
              </a:ext>
            </a:extLst>
          </p:cNvPr>
          <p:cNvSpPr txBox="1"/>
          <p:nvPr/>
        </p:nvSpPr>
        <p:spPr>
          <a:xfrm>
            <a:off x="-2" y="476671"/>
            <a:ext cx="12192001" cy="800219"/>
          </a:xfrm>
          <a:prstGeom prst="rect">
            <a:avLst/>
          </a:prstGeom>
          <a:noFill/>
        </p:spPr>
        <p:txBody>
          <a:bodyPr wrap="square" lIns="91440" tIns="45720" rIns="91440" bIns="45720" anchor="t">
            <a:spAutoFit/>
          </a:bodyPr>
          <a:lstStyle/>
          <a:p>
            <a:pPr algn="ctr"/>
            <a:r>
              <a:rPr lang="en-US" sz="3600" b="1" dirty="0">
                <a:solidFill>
                  <a:prstClr val="white"/>
                </a:solidFill>
                <a:latin typeface="Trebuchet MS"/>
                <a:ea typeface="+mj-ea"/>
                <a:cs typeface="+mj-cs"/>
              </a:rPr>
              <a:t>Reaching people like Jill</a:t>
            </a:r>
            <a:br>
              <a:rPr lang="en-US" sz="3600" b="1" u="none" strike="noStrike" kern="1200" cap="none" spc="0" normalizeH="0" baseline="0" noProof="0" dirty="0">
                <a:ln>
                  <a:noFill/>
                </a:ln>
                <a:effectLst/>
                <a:uLnTx/>
                <a:uFillTx/>
                <a:latin typeface="Trebuchet MS" panose="020B0703020202090204" pitchFamily="34" charset="0"/>
                <a:ea typeface="+mj-ea"/>
                <a:cs typeface="+mj-cs"/>
              </a:rPr>
            </a:br>
            <a:endParaRPr lang="en-US" sz="1000" dirty="0"/>
          </a:p>
        </p:txBody>
      </p:sp>
      <p:pic>
        <p:nvPicPr>
          <p:cNvPr id="4" name="Picture 3">
            <a:hlinkClick r:id="rId3"/>
            <a:extLst>
              <a:ext uri="{FF2B5EF4-FFF2-40B4-BE49-F238E27FC236}">
                <a16:creationId xmlns:a16="http://schemas.microsoft.com/office/drawing/2014/main" id="{494461B3-F2DF-4E32-35EE-64675D2EC227}"/>
              </a:ext>
            </a:extLst>
          </p:cNvPr>
          <p:cNvPicPr>
            <a:picLocks noChangeAspect="1"/>
          </p:cNvPicPr>
          <p:nvPr/>
        </p:nvPicPr>
        <p:blipFill>
          <a:blip r:embed="rId4"/>
          <a:stretch>
            <a:fillRect/>
          </a:stretch>
        </p:blipFill>
        <p:spPr>
          <a:xfrm>
            <a:off x="2097576" y="1617097"/>
            <a:ext cx="7996844" cy="4498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Graphic 5" descr="Presentation with media with solid fill">
            <a:extLst>
              <a:ext uri="{FF2B5EF4-FFF2-40B4-BE49-F238E27FC236}">
                <a16:creationId xmlns:a16="http://schemas.microsoft.com/office/drawing/2014/main" id="{819ACCCD-84AE-2D11-F87B-DDB0389FB381}"/>
              </a:ext>
            </a:extLst>
          </p:cNvPr>
          <p:cNvPicPr>
            <a:picLocks noChangeAspect="1"/>
          </p:cNvPicPr>
          <p:nvPr/>
        </p:nvPicPr>
        <p:blipFill>
          <a:blip>
            <a:extLst>
              <a:ext uri="{96DAC541-7B7A-43D3-8B79-37D633B846F1}">
                <asvg:svgBlip xmlns:asvg="http://schemas.microsoft.com/office/drawing/2016/SVG/main" r:embed="rId5"/>
              </a:ext>
            </a:extLst>
          </a:blip>
          <a:srcRect t="14535" b="32273"/>
          <a:stretch>
            <a:fillRect/>
          </a:stretch>
        </p:blipFill>
        <p:spPr>
          <a:xfrm>
            <a:off x="2416469" y="4884711"/>
            <a:ext cx="1339258" cy="712383"/>
          </a:xfrm>
          <a:prstGeom prst="rect">
            <a:avLst/>
          </a:prstGeom>
        </p:spPr>
      </p:pic>
    </p:spTree>
    <p:extLst>
      <p:ext uri="{BB962C8B-B14F-4D97-AF65-F5344CB8AC3E}">
        <p14:creationId xmlns:p14="http://schemas.microsoft.com/office/powerpoint/2010/main" val="2274657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utside a building&#10;&#10;Description automatically generated with low confidence">
            <a:extLst>
              <a:ext uri="{FF2B5EF4-FFF2-40B4-BE49-F238E27FC236}">
                <a16:creationId xmlns:a16="http://schemas.microsoft.com/office/drawing/2014/main" id="{7A993396-949C-7530-5079-AE86681E85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12192000" cy="6858000"/>
          </a:xfrm>
          <a:prstGeom prst="rect">
            <a:avLst/>
          </a:prstGeom>
        </p:spPr>
      </p:pic>
      <p:pic>
        <p:nvPicPr>
          <p:cNvPr id="2" name="Picture 1" descr="blackopacity30.png">
            <a:extLst>
              <a:ext uri="{FF2B5EF4-FFF2-40B4-BE49-F238E27FC236}">
                <a16:creationId xmlns:a16="http://schemas.microsoft.com/office/drawing/2014/main" id="{D9D1542E-C8E1-8CFC-F045-E5C0E11C81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3"/>
            <a:ext cx="12192000" cy="1637176"/>
          </a:xfrm>
          <a:prstGeom prst="rect">
            <a:avLst/>
          </a:prstGeom>
        </p:spPr>
      </p:pic>
      <p:sp>
        <p:nvSpPr>
          <p:cNvPr id="6" name="TextBox 5">
            <a:extLst>
              <a:ext uri="{FF2B5EF4-FFF2-40B4-BE49-F238E27FC236}">
                <a16:creationId xmlns:a16="http://schemas.microsoft.com/office/drawing/2014/main" id="{BAA560AB-3981-0B79-3ECB-5B9B845A402F}"/>
              </a:ext>
            </a:extLst>
          </p:cNvPr>
          <p:cNvSpPr txBox="1"/>
          <p:nvPr/>
        </p:nvSpPr>
        <p:spPr>
          <a:xfrm>
            <a:off x="382688" y="5439247"/>
            <a:ext cx="11513843"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Peace – Aiken, South Carolina</a:t>
            </a:r>
          </a:p>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Fully self-supported after eight years</a:t>
            </a:r>
          </a:p>
        </p:txBody>
      </p:sp>
    </p:spTree>
    <p:extLst>
      <p:ext uri="{BB962C8B-B14F-4D97-AF65-F5344CB8AC3E}">
        <p14:creationId xmlns:p14="http://schemas.microsoft.com/office/powerpoint/2010/main" val="3549076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BD853FE6-8A85-FBEE-92CF-3450EEA4383D}"/>
              </a:ext>
            </a:extLst>
          </p:cNvPr>
          <p:cNvPicPr>
            <a:picLocks noChangeAspect="1"/>
          </p:cNvPicPr>
          <p:nvPr/>
        </p:nvPicPr>
        <p:blipFill>
          <a:blip r:embed="rId4"/>
          <a:stretch>
            <a:fillRect/>
          </a:stretch>
        </p:blipFill>
        <p:spPr>
          <a:xfrm>
            <a:off x="1540933" y="866775"/>
            <a:ext cx="9110133" cy="5124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phic 4" descr="Presentation with media with solid fill">
            <a:extLst>
              <a:ext uri="{FF2B5EF4-FFF2-40B4-BE49-F238E27FC236}">
                <a16:creationId xmlns:a16="http://schemas.microsoft.com/office/drawing/2014/main" id="{12352CC3-D591-A077-6286-CAC5B8DD0A45}"/>
              </a:ext>
            </a:extLst>
          </p:cNvPr>
          <p:cNvPicPr>
            <a:picLocks noChangeAspect="1"/>
          </p:cNvPicPr>
          <p:nvPr/>
        </p:nvPicPr>
        <p:blipFill>
          <a:blip>
            <a:extLst>
              <a:ext uri="{96DAC541-7B7A-43D3-8B79-37D633B846F1}">
                <asvg:svgBlip xmlns:asvg="http://schemas.microsoft.com/office/drawing/2016/SVG/main" r:embed="rId5"/>
              </a:ext>
            </a:extLst>
          </a:blip>
          <a:srcRect t="14535" b="32273"/>
          <a:stretch>
            <a:fillRect/>
          </a:stretch>
        </p:blipFill>
        <p:spPr>
          <a:xfrm>
            <a:off x="1864019" y="4882558"/>
            <a:ext cx="1339258" cy="712383"/>
          </a:xfrm>
          <a:prstGeom prst="rect">
            <a:avLst/>
          </a:prstGeom>
        </p:spPr>
      </p:pic>
    </p:spTree>
    <p:extLst>
      <p:ext uri="{BB962C8B-B14F-4D97-AF65-F5344CB8AC3E}">
        <p14:creationId xmlns:p14="http://schemas.microsoft.com/office/powerpoint/2010/main" val="2938994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10;&#10;Description automatically generated">
            <a:extLst>
              <a:ext uri="{FF2B5EF4-FFF2-40B4-BE49-F238E27FC236}">
                <a16:creationId xmlns:a16="http://schemas.microsoft.com/office/drawing/2014/main" id="{F0289312-1F44-4A96-A7E6-FAC678799E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
        <p:nvSpPr>
          <p:cNvPr id="8" name="Rectangle 7">
            <a:extLst>
              <a:ext uri="{FF2B5EF4-FFF2-40B4-BE49-F238E27FC236}">
                <a16:creationId xmlns:a16="http://schemas.microsoft.com/office/drawing/2014/main" id="{DAFC804A-57EF-4182-9855-B551F6B80029}"/>
              </a:ext>
            </a:extLst>
          </p:cNvPr>
          <p:cNvSpPr/>
          <p:nvPr/>
        </p:nvSpPr>
        <p:spPr>
          <a:xfrm>
            <a:off x="0" y="5321508"/>
            <a:ext cx="12188389" cy="15364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E4042B4-E5B6-4E23-A385-EBE681EABBD6}"/>
              </a:ext>
            </a:extLst>
          </p:cNvPr>
          <p:cNvSpPr txBox="1"/>
          <p:nvPr/>
        </p:nvSpPr>
        <p:spPr>
          <a:xfrm>
            <a:off x="309795" y="5321508"/>
            <a:ext cx="11572407" cy="1231106"/>
          </a:xfrm>
          <a:prstGeom prst="rect">
            <a:avLst/>
          </a:prstGeom>
          <a:noFill/>
        </p:spPr>
        <p:txBody>
          <a:bodyPr wrap="square" rtlCol="0">
            <a:spAutoFit/>
          </a:bodyPr>
          <a:lstStyle/>
          <a:p>
            <a:pPr algn="ctr"/>
            <a:r>
              <a:rPr lang="en-US" sz="3700" dirty="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Share student information with </a:t>
            </a:r>
          </a:p>
          <a:p>
            <a:pPr algn="ctr"/>
            <a:r>
              <a:rPr lang="en-US" sz="3700" b="1" dirty="0">
                <a:solidFill>
                  <a:schemeClr val="bg1"/>
                </a:solidFill>
                <a:effectLst>
                  <a:outerShdw blurRad="38100" dist="38100" dir="2700000" algn="tl">
                    <a:srgbClr val="000000">
                      <a:alpha val="43137"/>
                    </a:srgbClr>
                  </a:outerShdw>
                </a:effectLst>
                <a:latin typeface="Trebuchet MS" panose="020B0703020202090204" pitchFamily="34" charset="0"/>
                <a:ea typeface="Lato" panose="020F0502020204030203" pitchFamily="34" charset="0"/>
                <a:cs typeface="Arial" panose="020B0604020202020204" pitchFamily="34" charset="0"/>
              </a:rPr>
              <a:t>WELS Campus Ministry! </a:t>
            </a:r>
          </a:p>
        </p:txBody>
      </p:sp>
    </p:spTree>
    <p:extLst>
      <p:ext uri="{BB962C8B-B14F-4D97-AF65-F5344CB8AC3E}">
        <p14:creationId xmlns:p14="http://schemas.microsoft.com/office/powerpoint/2010/main" val="3778639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7F129DE1-D8EC-4A34-BAC0-21000B4CD151}"/>
              </a:ext>
            </a:extLst>
          </p:cNvPr>
          <p:cNvSpPr txBox="1"/>
          <p:nvPr/>
        </p:nvSpPr>
        <p:spPr>
          <a:xfrm>
            <a:off x="20" y="4166110"/>
            <a:ext cx="12191980" cy="1992084"/>
          </a:xfrm>
          <a:prstGeom prst="rect">
            <a:avLst/>
          </a:prstGeom>
        </p:spPr>
        <p:txBody>
          <a:bodyPr vert="horz" lIns="91440" tIns="45720" rIns="91440" bIns="45720" rtlCol="0" anchor="b">
            <a:normAutofit/>
          </a:bodyPr>
          <a:lstStyle/>
          <a:p>
            <a:pPr algn="ctr">
              <a:lnSpc>
                <a:spcPct val="90000"/>
              </a:lnSpc>
              <a:spcBef>
                <a:spcPct val="0"/>
              </a:spcBef>
            </a:pPr>
            <a:r>
              <a:rPr lang="en-US" sz="4400" b="1" kern="1200" dirty="0">
                <a:solidFill>
                  <a:srgbClr val="00285F"/>
                </a:solidFill>
                <a:latin typeface="Trebuchet MS" panose="020B0703020202090204" pitchFamily="34" charset="0"/>
                <a:ea typeface="+mj-ea"/>
                <a:cs typeface="+mj-cs"/>
              </a:rPr>
              <a:t>Growth in WELS Campus Ministry</a:t>
            </a:r>
          </a:p>
        </p:txBody>
      </p:sp>
      <p:pic>
        <p:nvPicPr>
          <p:cNvPr id="4" name="Picture 3" descr="A group of people sitting in a room&#10;&#10;AI-generated content may be incorrect.">
            <a:extLst>
              <a:ext uri="{FF2B5EF4-FFF2-40B4-BE49-F238E27FC236}">
                <a16:creationId xmlns:a16="http://schemas.microsoft.com/office/drawing/2014/main" id="{0AA65C96-7AD7-1332-1AFE-8B0CD689E37E}"/>
              </a:ext>
            </a:extLst>
          </p:cNvPr>
          <p:cNvPicPr>
            <a:picLocks noChangeAspect="1"/>
          </p:cNvPicPr>
          <p:nvPr/>
        </p:nvPicPr>
        <p:blipFill>
          <a:blip r:embed="rId3"/>
          <a:srcRect t="9805" b="9805"/>
          <a:stretch>
            <a:fillRect/>
          </a:stretch>
        </p:blipFill>
        <p:spPr>
          <a:xfrm>
            <a:off x="20" y="1188546"/>
            <a:ext cx="6095940" cy="3675398"/>
          </a:xfrm>
          <a:prstGeom prst="rect">
            <a:avLst/>
          </a:prstGeom>
        </p:spPr>
      </p:pic>
      <p:pic>
        <p:nvPicPr>
          <p:cNvPr id="7" name="Picture 6" descr="A group of people posing for a photo&#10;&#10;AI-generated content may be incorrect.">
            <a:extLst>
              <a:ext uri="{FF2B5EF4-FFF2-40B4-BE49-F238E27FC236}">
                <a16:creationId xmlns:a16="http://schemas.microsoft.com/office/drawing/2014/main" id="{91AD66D8-BB6E-304B-6825-0FE16C043080}"/>
              </a:ext>
            </a:extLst>
          </p:cNvPr>
          <p:cNvPicPr>
            <a:picLocks noChangeAspect="1"/>
          </p:cNvPicPr>
          <p:nvPr/>
        </p:nvPicPr>
        <p:blipFill>
          <a:blip r:embed="rId4"/>
          <a:srcRect l="3522" t="20964" r="15835" b="14208"/>
          <a:stretch>
            <a:fillRect/>
          </a:stretch>
        </p:blipFill>
        <p:spPr>
          <a:xfrm>
            <a:off x="6095960" y="1188546"/>
            <a:ext cx="6096020" cy="3675398"/>
          </a:xfrm>
          <a:prstGeom prst="rect">
            <a:avLst/>
          </a:prstGeom>
        </p:spPr>
      </p:pic>
    </p:spTree>
    <p:extLst>
      <p:ext uri="{BB962C8B-B14F-4D97-AF65-F5344CB8AC3E}">
        <p14:creationId xmlns:p14="http://schemas.microsoft.com/office/powerpoint/2010/main" val="1677835449"/>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a photo&#10;&#10;AI-generated content may be incorrect.">
            <a:extLst>
              <a:ext uri="{FF2B5EF4-FFF2-40B4-BE49-F238E27FC236}">
                <a16:creationId xmlns:a16="http://schemas.microsoft.com/office/drawing/2014/main" id="{1B12E7B0-4003-78E0-FBE1-DB2D7E996DFB}"/>
              </a:ext>
            </a:extLst>
          </p:cNvPr>
          <p:cNvPicPr>
            <a:picLocks noChangeAspect="1"/>
          </p:cNvPicPr>
          <p:nvPr/>
        </p:nvPicPr>
        <p:blipFill>
          <a:blip r:embed="rId3"/>
          <a:srcRect t="6680" b="19484"/>
          <a:stretch/>
        </p:blipFill>
        <p:spPr>
          <a:xfrm>
            <a:off x="-48684" y="0"/>
            <a:ext cx="12240683" cy="6858000"/>
          </a:xfrm>
          <a:prstGeom prst="rect">
            <a:avLst/>
          </a:prstGeom>
        </p:spPr>
      </p:pic>
      <p:pic>
        <p:nvPicPr>
          <p:cNvPr id="2" name="Picture 1" descr="blackopacity30.png">
            <a:extLst>
              <a:ext uri="{FF2B5EF4-FFF2-40B4-BE49-F238E27FC236}">
                <a16:creationId xmlns:a16="http://schemas.microsoft.com/office/drawing/2014/main" id="{97F7B4BF-DEE5-9C01-297E-EED9670C3C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683" y="5752669"/>
            <a:ext cx="12240683" cy="1105331"/>
          </a:xfrm>
          <a:prstGeom prst="rect">
            <a:avLst/>
          </a:prstGeom>
        </p:spPr>
      </p:pic>
      <p:sp>
        <p:nvSpPr>
          <p:cNvPr id="3" name="TextBox 2">
            <a:extLst>
              <a:ext uri="{FF2B5EF4-FFF2-40B4-BE49-F238E27FC236}">
                <a16:creationId xmlns:a16="http://schemas.microsoft.com/office/drawing/2014/main" id="{F6554273-6904-4B45-8ECC-825698ACF934}"/>
              </a:ext>
            </a:extLst>
          </p:cNvPr>
          <p:cNvSpPr txBox="1"/>
          <p:nvPr/>
        </p:nvSpPr>
        <p:spPr>
          <a:xfrm>
            <a:off x="382688" y="5971092"/>
            <a:ext cx="11513843" cy="646331"/>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Outreach</a:t>
            </a:r>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 through Campus Ministry</a:t>
            </a:r>
          </a:p>
        </p:txBody>
      </p:sp>
    </p:spTree>
    <p:extLst>
      <p:ext uri="{BB962C8B-B14F-4D97-AF65-F5344CB8AC3E}">
        <p14:creationId xmlns:p14="http://schemas.microsoft.com/office/powerpoint/2010/main" val="1156787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9AC6BDFB-5DB0-750E-5DAB-E3191D840E75}"/>
              </a:ext>
            </a:extLst>
          </p:cNvPr>
          <p:cNvPicPr>
            <a:picLocks noChangeAspect="1"/>
          </p:cNvPicPr>
          <p:nvPr/>
        </p:nvPicPr>
        <p:blipFill>
          <a:blip r:embed="rId4"/>
          <a:stretch>
            <a:fillRect/>
          </a:stretch>
        </p:blipFill>
        <p:spPr>
          <a:xfrm>
            <a:off x="1404937" y="790277"/>
            <a:ext cx="9382125" cy="52774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phic 4" descr="Presentation with media with solid fill">
            <a:extLst>
              <a:ext uri="{FF2B5EF4-FFF2-40B4-BE49-F238E27FC236}">
                <a16:creationId xmlns:a16="http://schemas.microsoft.com/office/drawing/2014/main" id="{B75FD44D-7DE8-71BA-3A5E-E04D020A06F5}"/>
              </a:ext>
            </a:extLst>
          </p:cNvPr>
          <p:cNvPicPr>
            <a:picLocks noChangeAspect="1"/>
          </p:cNvPicPr>
          <p:nvPr/>
        </p:nvPicPr>
        <p:blipFill>
          <a:blip>
            <a:extLst>
              <a:ext uri="{96DAC541-7B7A-43D3-8B79-37D633B846F1}">
                <asvg:svgBlip xmlns:asvg="http://schemas.microsoft.com/office/drawing/2016/SVG/main" r:embed="rId5"/>
              </a:ext>
            </a:extLst>
          </a:blip>
          <a:srcRect t="14535" b="32273"/>
          <a:stretch>
            <a:fillRect/>
          </a:stretch>
        </p:blipFill>
        <p:spPr>
          <a:xfrm>
            <a:off x="1864019" y="4882558"/>
            <a:ext cx="1339258" cy="712383"/>
          </a:xfrm>
          <a:prstGeom prst="rect">
            <a:avLst/>
          </a:prstGeom>
        </p:spPr>
      </p:pic>
    </p:spTree>
    <p:extLst>
      <p:ext uri="{BB962C8B-B14F-4D97-AF65-F5344CB8AC3E}">
        <p14:creationId xmlns:p14="http://schemas.microsoft.com/office/powerpoint/2010/main" val="944360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3D8557B-976F-0034-5874-657253EE723A}"/>
              </a:ext>
            </a:extLst>
          </p:cNvPr>
          <p:cNvPicPr>
            <a:picLocks noGrp="1" noChangeAspect="1"/>
          </p:cNvPicPr>
          <p:nvPr>
            <p:ph idx="1"/>
          </p:nvPr>
        </p:nvPicPr>
        <p:blipFill>
          <a:blip r:embed="rId3"/>
          <a:srcRect l="1702" t="5586" r="1885" b="4011"/>
          <a:stretch>
            <a:fillRect/>
          </a:stretch>
        </p:blipFill>
        <p:spPr>
          <a:xfrm>
            <a:off x="426719" y="382385"/>
            <a:ext cx="11338561" cy="3873731"/>
          </a:xfrm>
          <a:prstGeom prst="rect">
            <a:avLst/>
          </a:prstGeom>
        </p:spPr>
      </p:pic>
    </p:spTree>
    <p:extLst>
      <p:ext uri="{BB962C8B-B14F-4D97-AF65-F5344CB8AC3E}">
        <p14:creationId xmlns:p14="http://schemas.microsoft.com/office/powerpoint/2010/main" val="10684383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standing next to a child&#10;&#10;AI-generated content may be incorrect.">
            <a:extLst>
              <a:ext uri="{FF2B5EF4-FFF2-40B4-BE49-F238E27FC236}">
                <a16:creationId xmlns:a16="http://schemas.microsoft.com/office/drawing/2014/main" id="{CACDA1C6-6743-F96A-0EF4-CED4ADC8A2A9}"/>
              </a:ext>
            </a:extLst>
          </p:cNvPr>
          <p:cNvPicPr>
            <a:picLocks noChangeAspect="1"/>
          </p:cNvPicPr>
          <p:nvPr/>
        </p:nvPicPr>
        <p:blipFill>
          <a:blip r:embed="rId3"/>
          <a:stretch>
            <a:fillRect/>
          </a:stretch>
        </p:blipFill>
        <p:spPr>
          <a:xfrm>
            <a:off x="0" y="-536"/>
            <a:ext cx="12192000" cy="6859072"/>
          </a:xfrm>
          <a:prstGeom prst="rect">
            <a:avLst/>
          </a:prstGeom>
        </p:spPr>
      </p:pic>
      <p:pic>
        <p:nvPicPr>
          <p:cNvPr id="7" name="Picture 6" descr="blackopacity30.png">
            <a:extLst>
              <a:ext uri="{FF2B5EF4-FFF2-40B4-BE49-F238E27FC236}">
                <a16:creationId xmlns:a16="http://schemas.microsoft.com/office/drawing/2014/main" id="{7520DF9A-D9D2-8CA0-8F7C-C767DD8A49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469775"/>
            <a:ext cx="12210256" cy="1388225"/>
          </a:xfrm>
          <a:prstGeom prst="rect">
            <a:avLst/>
          </a:prstGeom>
        </p:spPr>
      </p:pic>
      <p:sp>
        <p:nvSpPr>
          <p:cNvPr id="8" name="TextBox 7">
            <a:extLst>
              <a:ext uri="{FF2B5EF4-FFF2-40B4-BE49-F238E27FC236}">
                <a16:creationId xmlns:a16="http://schemas.microsoft.com/office/drawing/2014/main" id="{C4E2C8C9-538C-2AC2-D3B2-CD07E8087C8C}"/>
              </a:ext>
            </a:extLst>
          </p:cNvPr>
          <p:cNvSpPr txBox="1"/>
          <p:nvPr/>
        </p:nvSpPr>
        <p:spPr>
          <a:xfrm>
            <a:off x="187819" y="5563722"/>
            <a:ext cx="11513843" cy="1200329"/>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Ascension in Jacksonville, N.C., moves from mission to maturity—and begins expansion</a:t>
            </a:r>
            <a:endPar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8743588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5F4FEB-FCCF-B9B6-3666-57DDE387A1DB}"/>
              </a:ext>
            </a:extLst>
          </p:cNvPr>
          <p:cNvPicPr>
            <a:picLocks noChangeAspect="1"/>
          </p:cNvPicPr>
          <p:nvPr/>
        </p:nvPicPr>
        <p:blipFill>
          <a:blip r:embed="rId3"/>
          <a:srcRect l="1282" t="4990" r="3001" b="6897"/>
          <a:stretch>
            <a:fillRect/>
          </a:stretch>
        </p:blipFill>
        <p:spPr>
          <a:xfrm>
            <a:off x="552436" y="182880"/>
            <a:ext cx="11087128" cy="4006735"/>
          </a:xfrm>
          <a:prstGeom prst="rect">
            <a:avLst/>
          </a:prstGeom>
        </p:spPr>
      </p:pic>
    </p:spTree>
    <p:extLst>
      <p:ext uri="{BB962C8B-B14F-4D97-AF65-F5344CB8AC3E}">
        <p14:creationId xmlns:p14="http://schemas.microsoft.com/office/powerpoint/2010/main" val="34649448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sign on a brick wall&#10;&#10;AI-generated content may be incorrect.">
            <a:extLst>
              <a:ext uri="{FF2B5EF4-FFF2-40B4-BE49-F238E27FC236}">
                <a16:creationId xmlns:a16="http://schemas.microsoft.com/office/drawing/2014/main" id="{8ED9EBE2-A151-0F1A-ADBF-B45701ED7104}"/>
              </a:ext>
            </a:extLst>
          </p:cNvPr>
          <p:cNvPicPr>
            <a:picLocks noChangeAspect="1"/>
          </p:cNvPicPr>
          <p:nvPr/>
        </p:nvPicPr>
        <p:blipFill>
          <a:blip r:embed="rId3"/>
          <a:srcRect l="40373" r="29434"/>
          <a:stretch>
            <a:fillRect/>
          </a:stretch>
        </p:blipFill>
        <p:spPr>
          <a:xfrm>
            <a:off x="9101296" y="-1"/>
            <a:ext cx="3108960" cy="6858000"/>
          </a:xfrm>
          <a:prstGeom prst="rect">
            <a:avLst/>
          </a:prstGeom>
        </p:spPr>
      </p:pic>
      <p:pic>
        <p:nvPicPr>
          <p:cNvPr id="17" name="Picture 16" descr="A person standing on stage in front of a large window&#10;&#10;AI-generated content may be incorrect.">
            <a:extLst>
              <a:ext uri="{FF2B5EF4-FFF2-40B4-BE49-F238E27FC236}">
                <a16:creationId xmlns:a16="http://schemas.microsoft.com/office/drawing/2014/main" id="{ECFFC85F-7977-D7F6-438D-7791DAAD5E98}"/>
              </a:ext>
            </a:extLst>
          </p:cNvPr>
          <p:cNvPicPr>
            <a:picLocks noChangeAspect="1"/>
          </p:cNvPicPr>
          <p:nvPr/>
        </p:nvPicPr>
        <p:blipFill>
          <a:blip r:embed="rId4"/>
          <a:srcRect l="32267" r="38884"/>
          <a:stretch>
            <a:fillRect/>
          </a:stretch>
        </p:blipFill>
        <p:spPr>
          <a:xfrm>
            <a:off x="6266657" y="1"/>
            <a:ext cx="2966259" cy="6858000"/>
          </a:xfrm>
          <a:prstGeom prst="rect">
            <a:avLst/>
          </a:prstGeom>
        </p:spPr>
      </p:pic>
      <p:pic>
        <p:nvPicPr>
          <p:cNvPr id="13" name="Picture 12" descr="A group of people in white robes&#10;&#10;AI-generated content may be incorrect.">
            <a:extLst>
              <a:ext uri="{FF2B5EF4-FFF2-40B4-BE49-F238E27FC236}">
                <a16:creationId xmlns:a16="http://schemas.microsoft.com/office/drawing/2014/main" id="{CB9F2BFE-5BB5-BB8E-FDA1-9025F51ED01F}"/>
              </a:ext>
            </a:extLst>
          </p:cNvPr>
          <p:cNvPicPr>
            <a:picLocks noChangeAspect="1"/>
          </p:cNvPicPr>
          <p:nvPr/>
        </p:nvPicPr>
        <p:blipFill>
          <a:blip r:embed="rId5"/>
          <a:srcRect l="13133" r="26052"/>
          <a:stretch>
            <a:fillRect/>
          </a:stretch>
        </p:blipFill>
        <p:spPr>
          <a:xfrm>
            <a:off x="1" y="1"/>
            <a:ext cx="6248400" cy="6858000"/>
          </a:xfrm>
          <a:prstGeom prst="rect">
            <a:avLst/>
          </a:prstGeom>
        </p:spPr>
      </p:pic>
      <p:pic>
        <p:nvPicPr>
          <p:cNvPr id="8" name="Picture 7" descr="blackopacity30.png">
            <a:extLst>
              <a:ext uri="{FF2B5EF4-FFF2-40B4-BE49-F238E27FC236}">
                <a16:creationId xmlns:a16="http://schemas.microsoft.com/office/drawing/2014/main" id="{8AD54643-44D2-A351-4D9A-6BBA5D1B067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1"/>
            <a:ext cx="12210256" cy="1318460"/>
          </a:xfrm>
          <a:prstGeom prst="rect">
            <a:avLst/>
          </a:prstGeom>
        </p:spPr>
      </p:pic>
      <p:sp>
        <p:nvSpPr>
          <p:cNvPr id="6" name="Arrow: Right 5">
            <a:extLst>
              <a:ext uri="{FF2B5EF4-FFF2-40B4-BE49-F238E27FC236}">
                <a16:creationId xmlns:a16="http://schemas.microsoft.com/office/drawing/2014/main" id="{1C7C85AD-B1B7-B142-5DD3-4B123208C331}"/>
              </a:ext>
            </a:extLst>
          </p:cNvPr>
          <p:cNvSpPr/>
          <p:nvPr/>
        </p:nvSpPr>
        <p:spPr>
          <a:xfrm>
            <a:off x="5257801" y="182981"/>
            <a:ext cx="1981200" cy="952500"/>
          </a:xfrm>
          <a:prstGeom prst="rightArrow">
            <a:avLst/>
          </a:prstGeom>
          <a:solidFill>
            <a:srgbClr val="FFD9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CBD2BCE-E8DC-AB1F-DE40-35CB311385B4}"/>
              </a:ext>
            </a:extLst>
          </p:cNvPr>
          <p:cNvSpPr txBox="1"/>
          <p:nvPr/>
        </p:nvSpPr>
        <p:spPr>
          <a:xfrm>
            <a:off x="1" y="366843"/>
            <a:ext cx="5239544"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rebuchet MS" panose="020B0703020202090204" pitchFamily="34" charset="0"/>
              </a:rPr>
              <a:t>Former Home Mission</a:t>
            </a:r>
          </a:p>
        </p:txBody>
      </p:sp>
      <p:sp>
        <p:nvSpPr>
          <p:cNvPr id="9" name="TextBox 8">
            <a:extLst>
              <a:ext uri="{FF2B5EF4-FFF2-40B4-BE49-F238E27FC236}">
                <a16:creationId xmlns:a16="http://schemas.microsoft.com/office/drawing/2014/main" id="{68E4428C-D97E-AEBF-E207-F7A16198F0C1}"/>
              </a:ext>
            </a:extLst>
          </p:cNvPr>
          <p:cNvSpPr txBox="1"/>
          <p:nvPr/>
        </p:nvSpPr>
        <p:spPr>
          <a:xfrm>
            <a:off x="7239002" y="404061"/>
            <a:ext cx="4952998"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rebuchet MS" panose="020B0703020202090204" pitchFamily="34" charset="0"/>
              </a:rPr>
              <a:t>New Starts</a:t>
            </a:r>
          </a:p>
        </p:txBody>
      </p:sp>
    </p:spTree>
    <p:extLst>
      <p:ext uri="{BB962C8B-B14F-4D97-AF65-F5344CB8AC3E}">
        <p14:creationId xmlns:p14="http://schemas.microsoft.com/office/powerpoint/2010/main" val="39913962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eople in graduation caps and gowns&#10;&#10;AI-generated content may be incorrect.">
            <a:extLst>
              <a:ext uri="{FF2B5EF4-FFF2-40B4-BE49-F238E27FC236}">
                <a16:creationId xmlns:a16="http://schemas.microsoft.com/office/drawing/2014/main" id="{506004B1-31D1-A64E-F655-18C465BE898E}"/>
              </a:ext>
            </a:extLst>
          </p:cNvPr>
          <p:cNvPicPr>
            <a:picLocks noChangeAspect="1"/>
          </p:cNvPicPr>
          <p:nvPr/>
        </p:nvPicPr>
        <p:blipFill>
          <a:blip r:embed="rId3"/>
          <a:stretch>
            <a:fillRect/>
          </a:stretch>
        </p:blipFill>
        <p:spPr>
          <a:xfrm>
            <a:off x="-1" y="0"/>
            <a:ext cx="12223841" cy="6858000"/>
          </a:xfrm>
          <a:prstGeom prst="rect">
            <a:avLst/>
          </a:prstGeom>
        </p:spPr>
      </p:pic>
    </p:spTree>
    <p:extLst>
      <p:ext uri="{BB962C8B-B14F-4D97-AF65-F5344CB8AC3E}">
        <p14:creationId xmlns:p14="http://schemas.microsoft.com/office/powerpoint/2010/main" val="7033545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on a bench with kids in front of him&#10;&#10;AI-generated content may be incorrect.">
            <a:extLst>
              <a:ext uri="{FF2B5EF4-FFF2-40B4-BE49-F238E27FC236}">
                <a16:creationId xmlns:a16="http://schemas.microsoft.com/office/drawing/2014/main" id="{DB2A4328-34B6-5744-6282-7CA8C25C38E5}"/>
              </a:ext>
            </a:extLst>
          </p:cNvPr>
          <p:cNvPicPr>
            <a:picLocks noChangeAspect="1"/>
          </p:cNvPicPr>
          <p:nvPr/>
        </p:nvPicPr>
        <p:blipFill>
          <a:blip r:embed="rId3"/>
          <a:srcRect l="24635" r="12481"/>
          <a:stretch>
            <a:fillRect/>
          </a:stretch>
        </p:blipFill>
        <p:spPr>
          <a:xfrm>
            <a:off x="5750450" y="0"/>
            <a:ext cx="6468933" cy="6858000"/>
          </a:xfrm>
          <a:prstGeom prst="rect">
            <a:avLst/>
          </a:prstGeom>
        </p:spPr>
      </p:pic>
      <p:pic>
        <p:nvPicPr>
          <p:cNvPr id="5" name="Picture 4" descr="A person in a white robe and purple robe with a group of children in front of him&#10;&#10;AI-generated content may be incorrect.">
            <a:extLst>
              <a:ext uri="{FF2B5EF4-FFF2-40B4-BE49-F238E27FC236}">
                <a16:creationId xmlns:a16="http://schemas.microsoft.com/office/drawing/2014/main" id="{C8FFC6ED-B00F-A602-B8C8-86437D7AFC32}"/>
              </a:ext>
            </a:extLst>
          </p:cNvPr>
          <p:cNvPicPr>
            <a:picLocks noChangeAspect="1"/>
          </p:cNvPicPr>
          <p:nvPr/>
        </p:nvPicPr>
        <p:blipFill>
          <a:blip r:embed="rId4"/>
          <a:srcRect l="17983" t="-2668" r="20978" b="2668"/>
          <a:stretch>
            <a:fillRect/>
          </a:stretch>
        </p:blipFill>
        <p:spPr>
          <a:xfrm>
            <a:off x="-18256" y="-161478"/>
            <a:ext cx="6468932" cy="7019478"/>
          </a:xfrm>
          <a:prstGeom prst="rect">
            <a:avLst/>
          </a:prstGeom>
        </p:spPr>
      </p:pic>
      <p:pic>
        <p:nvPicPr>
          <p:cNvPr id="8" name="Picture 7" descr="blackopacity30.png">
            <a:extLst>
              <a:ext uri="{FF2B5EF4-FFF2-40B4-BE49-F238E27FC236}">
                <a16:creationId xmlns:a16="http://schemas.microsoft.com/office/drawing/2014/main" id="{8AD54643-44D2-A351-4D9A-6BBA5D1B067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1"/>
            <a:ext cx="12210256" cy="1318460"/>
          </a:xfrm>
          <a:prstGeom prst="rect">
            <a:avLst/>
          </a:prstGeom>
        </p:spPr>
      </p:pic>
      <p:sp>
        <p:nvSpPr>
          <p:cNvPr id="6" name="Arrow: Right 5">
            <a:extLst>
              <a:ext uri="{FF2B5EF4-FFF2-40B4-BE49-F238E27FC236}">
                <a16:creationId xmlns:a16="http://schemas.microsoft.com/office/drawing/2014/main" id="{1C7C85AD-B1B7-B142-5DD3-4B123208C331}"/>
              </a:ext>
            </a:extLst>
          </p:cNvPr>
          <p:cNvSpPr/>
          <p:nvPr/>
        </p:nvSpPr>
        <p:spPr>
          <a:xfrm>
            <a:off x="5257801" y="182981"/>
            <a:ext cx="1981200" cy="952500"/>
          </a:xfrm>
          <a:prstGeom prst="rightArrow">
            <a:avLst/>
          </a:prstGeom>
          <a:solidFill>
            <a:srgbClr val="FFD960"/>
          </a:solidFill>
          <a:ln>
            <a:solidFill>
              <a:srgbClr val="FFD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CBD2BCE-E8DC-AB1F-DE40-35CB311385B4}"/>
              </a:ext>
            </a:extLst>
          </p:cNvPr>
          <p:cNvSpPr txBox="1"/>
          <p:nvPr/>
        </p:nvSpPr>
        <p:spPr>
          <a:xfrm>
            <a:off x="1" y="366843"/>
            <a:ext cx="5239544"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rebuchet MS" panose="020B0703020202090204" pitchFamily="34" charset="0"/>
              </a:rPr>
              <a:t>Former Home Mission</a:t>
            </a:r>
          </a:p>
        </p:txBody>
      </p:sp>
      <p:sp>
        <p:nvSpPr>
          <p:cNvPr id="9" name="TextBox 8">
            <a:extLst>
              <a:ext uri="{FF2B5EF4-FFF2-40B4-BE49-F238E27FC236}">
                <a16:creationId xmlns:a16="http://schemas.microsoft.com/office/drawing/2014/main" id="{68E4428C-D97E-AEBF-E207-F7A16198F0C1}"/>
              </a:ext>
            </a:extLst>
          </p:cNvPr>
          <p:cNvSpPr txBox="1"/>
          <p:nvPr/>
        </p:nvSpPr>
        <p:spPr>
          <a:xfrm>
            <a:off x="7239002" y="404061"/>
            <a:ext cx="4952998" cy="584775"/>
          </a:xfrm>
          <a:prstGeom prst="rect">
            <a:avLst/>
          </a:prstGeom>
          <a:noFill/>
        </p:spPr>
        <p:txBody>
          <a:bodyPr wrap="square" rtlCol="0">
            <a:spAutoFit/>
          </a:bodyPr>
          <a:lstStyle/>
          <a:p>
            <a:pPr algn="ctr"/>
            <a:r>
              <a:rPr lang="en-US" sz="3200" b="1" dirty="0">
                <a:solidFill>
                  <a:schemeClr val="bg1"/>
                </a:solidFill>
                <a:effectLst>
                  <a:outerShdw blurRad="38100" dist="38100" dir="2700000" algn="tl">
                    <a:srgbClr val="000000">
                      <a:alpha val="43137"/>
                    </a:srgbClr>
                  </a:outerShdw>
                </a:effectLst>
                <a:latin typeface="Trebuchet MS" panose="020B0703020202090204" pitchFamily="34" charset="0"/>
              </a:rPr>
              <a:t>Second site</a:t>
            </a:r>
          </a:p>
        </p:txBody>
      </p:sp>
    </p:spTree>
    <p:extLst>
      <p:ext uri="{BB962C8B-B14F-4D97-AF65-F5344CB8AC3E}">
        <p14:creationId xmlns:p14="http://schemas.microsoft.com/office/powerpoint/2010/main" val="4272297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holding signs&#10;&#10;AI-generated content may be incorrect.">
            <a:extLst>
              <a:ext uri="{FF2B5EF4-FFF2-40B4-BE49-F238E27FC236}">
                <a16:creationId xmlns:a16="http://schemas.microsoft.com/office/drawing/2014/main" id="{BAD3EB17-FB86-68C5-9E33-656382A5A3B0}"/>
              </a:ext>
            </a:extLst>
          </p:cNvPr>
          <p:cNvPicPr>
            <a:picLocks noChangeAspect="1"/>
          </p:cNvPicPr>
          <p:nvPr/>
        </p:nvPicPr>
        <p:blipFill>
          <a:blip r:embed="rId3"/>
          <a:srcRect t="25000"/>
          <a:stretch>
            <a:fillRect/>
          </a:stretch>
        </p:blipFill>
        <p:spPr>
          <a:xfrm>
            <a:off x="0" y="0"/>
            <a:ext cx="12192000" cy="6858000"/>
          </a:xfrm>
          <a:prstGeom prst="rect">
            <a:avLst/>
          </a:prstGeom>
        </p:spPr>
      </p:pic>
      <p:pic>
        <p:nvPicPr>
          <p:cNvPr id="4" name="Picture 3" descr="blackopacity30.png">
            <a:extLst>
              <a:ext uri="{FF2B5EF4-FFF2-40B4-BE49-F238E27FC236}">
                <a16:creationId xmlns:a16="http://schemas.microsoft.com/office/drawing/2014/main" id="{EEF2F5E6-1F88-4FA0-8F31-46043873C4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8" y="5173579"/>
            <a:ext cx="12210256" cy="1684421"/>
          </a:xfrm>
          <a:prstGeom prst="rect">
            <a:avLst/>
          </a:prstGeom>
        </p:spPr>
      </p:pic>
      <p:sp>
        <p:nvSpPr>
          <p:cNvPr id="6" name="Arrow: Right 5">
            <a:extLst>
              <a:ext uri="{FF2B5EF4-FFF2-40B4-BE49-F238E27FC236}">
                <a16:creationId xmlns:a16="http://schemas.microsoft.com/office/drawing/2014/main" id="{0DDD84A5-A97D-0E42-0916-1EF711CC4776}"/>
              </a:ext>
            </a:extLst>
          </p:cNvPr>
          <p:cNvSpPr/>
          <p:nvPr/>
        </p:nvSpPr>
        <p:spPr>
          <a:xfrm>
            <a:off x="5105400" y="5539539"/>
            <a:ext cx="1981200" cy="952500"/>
          </a:xfrm>
          <a:prstGeom prst="rightArrow">
            <a:avLst/>
          </a:prstGeom>
          <a:solidFill>
            <a:srgbClr val="FFD960"/>
          </a:solidFill>
          <a:ln>
            <a:solidFill>
              <a:srgbClr val="FFD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47F029-C9E1-5318-CCFD-F8E737FEDF04}"/>
              </a:ext>
            </a:extLst>
          </p:cNvPr>
          <p:cNvSpPr txBox="1"/>
          <p:nvPr/>
        </p:nvSpPr>
        <p:spPr>
          <a:xfrm>
            <a:off x="0" y="5415624"/>
            <a:ext cx="5105400" cy="1200329"/>
          </a:xfrm>
          <a:prstGeom prst="rect">
            <a:avLst/>
          </a:prstGeom>
          <a:noFill/>
        </p:spPr>
        <p:txBody>
          <a:bodyPr wrap="square" rtlCol="0">
            <a:spAutoFit/>
          </a:bodyPr>
          <a:lstStyle/>
          <a:p>
            <a:pPr algn="ctr"/>
            <a:r>
              <a:rPr lang="en-US" sz="3600" dirty="0">
                <a:solidFill>
                  <a:schemeClr val="bg1"/>
                </a:solidFill>
                <a:latin typeface="Trebuchet MS" panose="020B0703020202090204" pitchFamily="34" charset="0"/>
              </a:rPr>
              <a:t>Self-Supporting Congregation</a:t>
            </a:r>
          </a:p>
        </p:txBody>
      </p:sp>
      <p:sp>
        <p:nvSpPr>
          <p:cNvPr id="7" name="TextBox 6">
            <a:extLst>
              <a:ext uri="{FF2B5EF4-FFF2-40B4-BE49-F238E27FC236}">
                <a16:creationId xmlns:a16="http://schemas.microsoft.com/office/drawing/2014/main" id="{9A29173F-A137-7AAC-D8C5-9AC63451924E}"/>
              </a:ext>
            </a:extLst>
          </p:cNvPr>
          <p:cNvSpPr txBox="1"/>
          <p:nvPr/>
        </p:nvSpPr>
        <p:spPr>
          <a:xfrm>
            <a:off x="7086600" y="5415624"/>
            <a:ext cx="5105400" cy="1200329"/>
          </a:xfrm>
          <a:prstGeom prst="rect">
            <a:avLst/>
          </a:prstGeom>
          <a:noFill/>
        </p:spPr>
        <p:txBody>
          <a:bodyPr wrap="square" rtlCol="0">
            <a:spAutoFit/>
          </a:bodyPr>
          <a:lstStyle/>
          <a:p>
            <a:pPr algn="ctr"/>
            <a:r>
              <a:rPr lang="en-US" sz="3600" dirty="0">
                <a:solidFill>
                  <a:schemeClr val="bg1"/>
                </a:solidFill>
                <a:latin typeface="Trebuchet MS" panose="020B0703020202090204" pitchFamily="34" charset="0"/>
              </a:rPr>
              <a:t>Enhancing </a:t>
            </a:r>
            <a:br>
              <a:rPr lang="en-US" sz="3600" dirty="0">
                <a:solidFill>
                  <a:schemeClr val="bg1"/>
                </a:solidFill>
                <a:latin typeface="Trebuchet MS" panose="020B0703020202090204" pitchFamily="34" charset="0"/>
              </a:rPr>
            </a:br>
            <a:r>
              <a:rPr lang="en-US" sz="3600" dirty="0">
                <a:solidFill>
                  <a:schemeClr val="bg1"/>
                </a:solidFill>
                <a:latin typeface="Trebuchet MS" panose="020B0703020202090204" pitchFamily="34" charset="0"/>
              </a:rPr>
              <a:t>a ministry</a:t>
            </a:r>
          </a:p>
        </p:txBody>
      </p:sp>
    </p:spTree>
    <p:extLst>
      <p:ext uri="{BB962C8B-B14F-4D97-AF65-F5344CB8AC3E}">
        <p14:creationId xmlns:p14="http://schemas.microsoft.com/office/powerpoint/2010/main" val="535398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sitting in a church&#10;&#10;Description automatically generated with medium confidence">
            <a:extLst>
              <a:ext uri="{FF2B5EF4-FFF2-40B4-BE49-F238E27FC236}">
                <a16:creationId xmlns:a16="http://schemas.microsoft.com/office/drawing/2014/main" id="{7C47092A-743A-3E20-6DF4-2727085052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19641" y="0"/>
            <a:ext cx="4272359" cy="6858000"/>
          </a:xfrm>
          <a:prstGeom prst="rect">
            <a:avLst/>
          </a:prstGeom>
        </p:spPr>
      </p:pic>
      <p:pic>
        <p:nvPicPr>
          <p:cNvPr id="10" name="Picture 9" descr="A picture containing indoor, wall, ceiling, furniture&#10;&#10;Description automatically generated">
            <a:extLst>
              <a:ext uri="{FF2B5EF4-FFF2-40B4-BE49-F238E27FC236}">
                <a16:creationId xmlns:a16="http://schemas.microsoft.com/office/drawing/2014/main" id="{93BD4363-8FAD-0037-E0CE-2AC18917D2E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94956" y="0"/>
            <a:ext cx="3824685" cy="6858000"/>
          </a:xfrm>
          <a:prstGeom prst="rect">
            <a:avLst/>
          </a:prstGeom>
        </p:spPr>
      </p:pic>
      <p:pic>
        <p:nvPicPr>
          <p:cNvPr id="8" name="Picture 7" descr="A sign in front of a building&#10;&#10;Description automatically generated with medium confidence">
            <a:extLst>
              <a:ext uri="{FF2B5EF4-FFF2-40B4-BE49-F238E27FC236}">
                <a16:creationId xmlns:a16="http://schemas.microsoft.com/office/drawing/2014/main" id="{6F0C2AA8-8CD1-6511-92A7-DAEC09BDCBD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128" y="0"/>
            <a:ext cx="4085828" cy="6858000"/>
          </a:xfrm>
          <a:prstGeom prst="rect">
            <a:avLst/>
          </a:prstGeom>
        </p:spPr>
      </p:pic>
      <p:pic>
        <p:nvPicPr>
          <p:cNvPr id="4" name="Picture 3" descr="blackopacity30.png">
            <a:extLst>
              <a:ext uri="{FF2B5EF4-FFF2-40B4-BE49-F238E27FC236}">
                <a16:creationId xmlns:a16="http://schemas.microsoft.com/office/drawing/2014/main" id="{EEF2F5E6-1F88-4FA0-8F31-46043873C47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28" y="5173579"/>
            <a:ext cx="12210256" cy="1684421"/>
          </a:xfrm>
          <a:prstGeom prst="rect">
            <a:avLst/>
          </a:prstGeom>
        </p:spPr>
      </p:pic>
      <p:sp>
        <p:nvSpPr>
          <p:cNvPr id="6" name="Arrow: Right 5">
            <a:extLst>
              <a:ext uri="{FF2B5EF4-FFF2-40B4-BE49-F238E27FC236}">
                <a16:creationId xmlns:a16="http://schemas.microsoft.com/office/drawing/2014/main" id="{0DDD84A5-A97D-0E42-0916-1EF711CC4776}"/>
              </a:ext>
            </a:extLst>
          </p:cNvPr>
          <p:cNvSpPr/>
          <p:nvPr/>
        </p:nvSpPr>
        <p:spPr>
          <a:xfrm>
            <a:off x="3829050" y="5653246"/>
            <a:ext cx="590252" cy="722487"/>
          </a:xfrm>
          <a:prstGeom prst="rightArrow">
            <a:avLst/>
          </a:prstGeom>
          <a:solidFill>
            <a:srgbClr val="FFD960"/>
          </a:solidFill>
          <a:ln>
            <a:solidFill>
              <a:srgbClr val="FFD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47F029-C9E1-5318-CCFD-F8E737FEDF04}"/>
              </a:ext>
            </a:extLst>
          </p:cNvPr>
          <p:cNvSpPr txBox="1"/>
          <p:nvPr/>
        </p:nvSpPr>
        <p:spPr>
          <a:xfrm>
            <a:off x="15775" y="5229659"/>
            <a:ext cx="4076700" cy="1569660"/>
          </a:xfrm>
          <a:prstGeom prst="rect">
            <a:avLst/>
          </a:prstGeom>
          <a:noFill/>
        </p:spPr>
        <p:txBody>
          <a:bodyPr wrap="square" rtlCol="0">
            <a:spAutoFit/>
          </a:bodyPr>
          <a:lstStyle/>
          <a:p>
            <a:pPr algn="ctr"/>
            <a:r>
              <a:rPr lang="en-US" sz="3200" dirty="0">
                <a:solidFill>
                  <a:schemeClr val="bg1"/>
                </a:solidFill>
                <a:latin typeface="Trebuchet MS" panose="020B0703020202090204" pitchFamily="34" charset="0"/>
              </a:rPr>
              <a:t>Shepherd of the Mountains</a:t>
            </a:r>
            <a:br>
              <a:rPr lang="en-US" sz="3200" dirty="0">
                <a:solidFill>
                  <a:schemeClr val="bg1"/>
                </a:solidFill>
                <a:latin typeface="Trebuchet MS" panose="020B0703020202090204" pitchFamily="34" charset="0"/>
              </a:rPr>
            </a:br>
            <a:r>
              <a:rPr lang="en-US" sz="3200" dirty="0">
                <a:solidFill>
                  <a:schemeClr val="bg1"/>
                </a:solidFill>
                <a:latin typeface="Trebuchet MS" panose="020B0703020202090204" pitchFamily="34" charset="0"/>
              </a:rPr>
              <a:t>Reno, NV</a:t>
            </a:r>
          </a:p>
        </p:txBody>
      </p:sp>
      <p:sp>
        <p:nvSpPr>
          <p:cNvPr id="7" name="TextBox 6">
            <a:extLst>
              <a:ext uri="{FF2B5EF4-FFF2-40B4-BE49-F238E27FC236}">
                <a16:creationId xmlns:a16="http://schemas.microsoft.com/office/drawing/2014/main" id="{9A29173F-A137-7AAC-D8C5-9AC63451924E}"/>
              </a:ext>
            </a:extLst>
          </p:cNvPr>
          <p:cNvSpPr txBox="1"/>
          <p:nvPr/>
        </p:nvSpPr>
        <p:spPr>
          <a:xfrm>
            <a:off x="8134943" y="5475880"/>
            <a:ext cx="4070749" cy="1077218"/>
          </a:xfrm>
          <a:prstGeom prst="rect">
            <a:avLst/>
          </a:prstGeom>
          <a:noFill/>
        </p:spPr>
        <p:txBody>
          <a:bodyPr wrap="square" rtlCol="0">
            <a:spAutoFit/>
          </a:bodyPr>
          <a:lstStyle/>
          <a:p>
            <a:pPr algn="ctr"/>
            <a:r>
              <a:rPr lang="en-US" sz="3200" dirty="0">
                <a:solidFill>
                  <a:schemeClr val="bg1"/>
                </a:solidFill>
                <a:latin typeface="Trebuchet MS" panose="020B0703020202090204" pitchFamily="34" charset="0"/>
              </a:rPr>
              <a:t>Light of the Valleys</a:t>
            </a:r>
          </a:p>
          <a:p>
            <a:pPr algn="ctr"/>
            <a:r>
              <a:rPr lang="en-US" sz="3200" dirty="0">
                <a:solidFill>
                  <a:schemeClr val="bg1"/>
                </a:solidFill>
                <a:latin typeface="Trebuchet MS" panose="020B0703020202090204" pitchFamily="34" charset="0"/>
              </a:rPr>
              <a:t>Reno, NV</a:t>
            </a:r>
          </a:p>
        </p:txBody>
      </p:sp>
      <p:sp>
        <p:nvSpPr>
          <p:cNvPr id="14" name="TextBox 13">
            <a:extLst>
              <a:ext uri="{FF2B5EF4-FFF2-40B4-BE49-F238E27FC236}">
                <a16:creationId xmlns:a16="http://schemas.microsoft.com/office/drawing/2014/main" id="{5310BDBF-8B9A-D610-80DA-B63EAC159AA5}"/>
              </a:ext>
            </a:extLst>
          </p:cNvPr>
          <p:cNvSpPr txBox="1"/>
          <p:nvPr/>
        </p:nvSpPr>
        <p:spPr>
          <a:xfrm>
            <a:off x="4291507" y="5475880"/>
            <a:ext cx="3549850" cy="1077218"/>
          </a:xfrm>
          <a:prstGeom prst="rect">
            <a:avLst/>
          </a:prstGeom>
          <a:noFill/>
        </p:spPr>
        <p:txBody>
          <a:bodyPr wrap="square" rtlCol="0">
            <a:spAutoFit/>
          </a:bodyPr>
          <a:lstStyle/>
          <a:p>
            <a:pPr algn="ctr"/>
            <a:r>
              <a:rPr lang="en-US" sz="3200" dirty="0">
                <a:solidFill>
                  <a:schemeClr val="bg1"/>
                </a:solidFill>
                <a:latin typeface="Trebuchet MS" panose="020B0703020202090204" pitchFamily="34" charset="0"/>
              </a:rPr>
              <a:t>The Springs</a:t>
            </a:r>
            <a:br>
              <a:rPr lang="en-US" sz="3200" dirty="0">
                <a:solidFill>
                  <a:schemeClr val="bg1"/>
                </a:solidFill>
                <a:latin typeface="Trebuchet MS" panose="020B0703020202090204" pitchFamily="34" charset="0"/>
              </a:rPr>
            </a:br>
            <a:r>
              <a:rPr lang="en-US" sz="3200" dirty="0">
                <a:solidFill>
                  <a:schemeClr val="bg1"/>
                </a:solidFill>
                <a:latin typeface="Trebuchet MS" panose="020B0703020202090204" pitchFamily="34" charset="0"/>
              </a:rPr>
              <a:t>Sparks, NV</a:t>
            </a:r>
          </a:p>
        </p:txBody>
      </p:sp>
      <p:sp>
        <p:nvSpPr>
          <p:cNvPr id="11" name="Arrow: Right 10">
            <a:extLst>
              <a:ext uri="{FF2B5EF4-FFF2-40B4-BE49-F238E27FC236}">
                <a16:creationId xmlns:a16="http://schemas.microsoft.com/office/drawing/2014/main" id="{474959FA-6AC1-3AB6-8061-5279A66C9172}"/>
              </a:ext>
            </a:extLst>
          </p:cNvPr>
          <p:cNvSpPr/>
          <p:nvPr/>
        </p:nvSpPr>
        <p:spPr>
          <a:xfrm>
            <a:off x="7671922" y="5653246"/>
            <a:ext cx="590252" cy="722487"/>
          </a:xfrm>
          <a:prstGeom prst="rightArrow">
            <a:avLst/>
          </a:prstGeom>
          <a:solidFill>
            <a:srgbClr val="FFD960"/>
          </a:solidFill>
          <a:ln>
            <a:solidFill>
              <a:srgbClr val="FFD9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23260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DC0BBD6-1C74-4C42-96D5-DF34704B0C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5" y="428"/>
            <a:ext cx="12187429" cy="6857143"/>
          </a:xfrm>
          <a:prstGeom prst="rect">
            <a:avLst/>
          </a:prstGeom>
        </p:spPr>
      </p:pic>
    </p:spTree>
    <p:extLst>
      <p:ext uri="{BB962C8B-B14F-4D97-AF65-F5344CB8AC3E}">
        <p14:creationId xmlns:p14="http://schemas.microsoft.com/office/powerpoint/2010/main" val="40626630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6E0A84-4A85-631B-CD55-C83B3072F4FB}"/>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sp>
        <p:nvSpPr>
          <p:cNvPr id="2" name="TextBox 1">
            <a:extLst>
              <a:ext uri="{FF2B5EF4-FFF2-40B4-BE49-F238E27FC236}">
                <a16:creationId xmlns:a16="http://schemas.microsoft.com/office/drawing/2014/main" id="{60A12FB7-DFA9-CB98-2408-B30E50187D04}"/>
              </a:ext>
            </a:extLst>
          </p:cNvPr>
          <p:cNvSpPr txBox="1"/>
          <p:nvPr/>
        </p:nvSpPr>
        <p:spPr>
          <a:xfrm>
            <a:off x="923731" y="1891858"/>
            <a:ext cx="10437845" cy="4154984"/>
          </a:xfrm>
          <a:prstGeom prst="rect">
            <a:avLst/>
          </a:prstGeom>
          <a:noFill/>
        </p:spPr>
        <p:txBody>
          <a:bodyPr wrap="square" rtlCol="0">
            <a:spAutoFit/>
          </a:bodyPr>
          <a:lstStyle/>
          <a:p>
            <a:r>
              <a:rPr lang="en-US" sz="2400" dirty="0">
                <a:solidFill>
                  <a:schemeClr val="bg1"/>
                </a:solidFill>
                <a:latin typeface="Trebuchet MS" panose="020B0703020202090204" pitchFamily="34" charset="0"/>
              </a:rPr>
              <a:t>Lord, you know that countless souls are still searching for the peace that transcends all understanding. You have commissioned us to find the lost and have equipped us with your Word and Sacraments and your faithful promises. You assure us that you are able to do immeasurably more than all we ask or imagine. Confident of these truths, we humbly and boldly ask for your rich blessing upon the 100 missions in 10 years initiative. Bless our current missionaries and the fields that they serve. Provide ample manpower, money, and ministry resources. Grant wisdom, strength, perseverance, and joy to all involved in this effort. In all we do, move us to see and do our part in spreading the gospel so that more may know your saving peace, all to your glory. Amen.</a:t>
            </a:r>
          </a:p>
        </p:txBody>
      </p:sp>
      <p:grpSp>
        <p:nvGrpSpPr>
          <p:cNvPr id="7" name="Group 6">
            <a:extLst>
              <a:ext uri="{FF2B5EF4-FFF2-40B4-BE49-F238E27FC236}">
                <a16:creationId xmlns:a16="http://schemas.microsoft.com/office/drawing/2014/main" id="{AF8330D9-7713-B188-0D99-D701B5A8FA4F}"/>
              </a:ext>
            </a:extLst>
          </p:cNvPr>
          <p:cNvGrpSpPr/>
          <p:nvPr/>
        </p:nvGrpSpPr>
        <p:grpSpPr>
          <a:xfrm>
            <a:off x="2232349" y="445308"/>
            <a:ext cx="7727302" cy="1052614"/>
            <a:chOff x="-1" y="248340"/>
            <a:chExt cx="12191999" cy="1052614"/>
          </a:xfrm>
        </p:grpSpPr>
        <p:sp>
          <p:nvSpPr>
            <p:cNvPr id="5" name="Arrow: Pentagon 4">
              <a:extLst>
                <a:ext uri="{FF2B5EF4-FFF2-40B4-BE49-F238E27FC236}">
                  <a16:creationId xmlns:a16="http://schemas.microsoft.com/office/drawing/2014/main" id="{71FD96F2-EB22-9798-6C85-4C998E66F01D}"/>
                </a:ext>
              </a:extLst>
            </p:cNvPr>
            <p:cNvSpPr/>
            <p:nvPr/>
          </p:nvSpPr>
          <p:spPr>
            <a:xfrm>
              <a:off x="1564103" y="248340"/>
              <a:ext cx="1062789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 name="Arrow: Pentagon 5">
              <a:extLst>
                <a:ext uri="{FF2B5EF4-FFF2-40B4-BE49-F238E27FC236}">
                  <a16:creationId xmlns:a16="http://schemas.microsoft.com/office/drawing/2014/main" id="{2D744502-9A11-CBF7-F6BF-EAF67366DE0B}"/>
                </a:ext>
              </a:extLst>
            </p:cNvPr>
            <p:cNvSpPr/>
            <p:nvPr/>
          </p:nvSpPr>
          <p:spPr>
            <a:xfrm rot="10800000">
              <a:off x="-1" y="248340"/>
              <a:ext cx="156410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3" name="TextBox 2">
            <a:extLst>
              <a:ext uri="{FF2B5EF4-FFF2-40B4-BE49-F238E27FC236}">
                <a16:creationId xmlns:a16="http://schemas.microsoft.com/office/drawing/2014/main" id="{A9E206C1-99D0-2E7D-9D5A-1BCEB435B241}"/>
              </a:ext>
            </a:extLst>
          </p:cNvPr>
          <p:cNvSpPr txBox="1"/>
          <p:nvPr/>
        </p:nvSpPr>
        <p:spPr>
          <a:xfrm>
            <a:off x="877077" y="325284"/>
            <a:ext cx="10437845" cy="1292662"/>
          </a:xfrm>
          <a:prstGeom prst="rect">
            <a:avLst/>
          </a:prstGeom>
          <a:noFill/>
        </p:spPr>
        <p:txBody>
          <a:bodyPr wrap="square" rtlCol="0">
            <a:spAutoFit/>
          </a:bodyPr>
          <a:lstStyle/>
          <a:p>
            <a:pPr algn="ctr"/>
            <a:r>
              <a:rPr lang="en-US" sz="7800" b="1" dirty="0">
                <a:solidFill>
                  <a:srgbClr val="FFBE48"/>
                </a:solidFill>
                <a:latin typeface="Arial" panose="020B0604020202020204" pitchFamily="34" charset="0"/>
                <a:cs typeface="Arial" panose="020B0604020202020204" pitchFamily="34" charset="0"/>
              </a:rPr>
              <a:t>PRAY!</a:t>
            </a:r>
          </a:p>
        </p:txBody>
      </p:sp>
    </p:spTree>
    <p:extLst>
      <p:ext uri="{BB962C8B-B14F-4D97-AF65-F5344CB8AC3E}">
        <p14:creationId xmlns:p14="http://schemas.microsoft.com/office/powerpoint/2010/main" val="32938572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48A5D8-CE07-FBD0-3800-F97FFBFE1AAA}"/>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grpSp>
        <p:nvGrpSpPr>
          <p:cNvPr id="7" name="Group 6">
            <a:extLst>
              <a:ext uri="{FF2B5EF4-FFF2-40B4-BE49-F238E27FC236}">
                <a16:creationId xmlns:a16="http://schemas.microsoft.com/office/drawing/2014/main" id="{D6E30969-80F4-CADD-6A4C-4AFD96FFF119}"/>
              </a:ext>
            </a:extLst>
          </p:cNvPr>
          <p:cNvGrpSpPr/>
          <p:nvPr/>
        </p:nvGrpSpPr>
        <p:grpSpPr>
          <a:xfrm>
            <a:off x="648475" y="658794"/>
            <a:ext cx="10895045" cy="1052614"/>
            <a:chOff x="-2" y="971615"/>
            <a:chExt cx="12192000" cy="1052614"/>
          </a:xfrm>
        </p:grpSpPr>
        <p:sp>
          <p:nvSpPr>
            <p:cNvPr id="6" name="Arrow: Pentagon 5">
              <a:extLst>
                <a:ext uri="{FF2B5EF4-FFF2-40B4-BE49-F238E27FC236}">
                  <a16:creationId xmlns:a16="http://schemas.microsoft.com/office/drawing/2014/main" id="{7C3F7FF9-3E58-8AE4-683C-2F635FC4EC30}"/>
                </a:ext>
              </a:extLst>
            </p:cNvPr>
            <p:cNvSpPr/>
            <p:nvPr/>
          </p:nvSpPr>
          <p:spPr>
            <a:xfrm rot="10800000">
              <a:off x="-2" y="971615"/>
              <a:ext cx="156410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Arrow: Pentagon 4">
              <a:extLst>
                <a:ext uri="{FF2B5EF4-FFF2-40B4-BE49-F238E27FC236}">
                  <a16:creationId xmlns:a16="http://schemas.microsoft.com/office/drawing/2014/main" id="{F055B259-FBAD-702C-88C3-4FA76B286B5F}"/>
                </a:ext>
              </a:extLst>
            </p:cNvPr>
            <p:cNvSpPr/>
            <p:nvPr/>
          </p:nvSpPr>
          <p:spPr>
            <a:xfrm>
              <a:off x="1564103" y="971615"/>
              <a:ext cx="1062789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3" name="TextBox 2">
            <a:extLst>
              <a:ext uri="{FF2B5EF4-FFF2-40B4-BE49-F238E27FC236}">
                <a16:creationId xmlns:a16="http://schemas.microsoft.com/office/drawing/2014/main" id="{A9E206C1-99D0-2E7D-9D5A-1BCEB435B241}"/>
              </a:ext>
            </a:extLst>
          </p:cNvPr>
          <p:cNvSpPr txBox="1"/>
          <p:nvPr/>
        </p:nvSpPr>
        <p:spPr>
          <a:xfrm>
            <a:off x="1089346" y="538770"/>
            <a:ext cx="10013304" cy="1292662"/>
          </a:xfrm>
          <a:prstGeom prst="rect">
            <a:avLst/>
          </a:prstGeom>
          <a:noFill/>
        </p:spPr>
        <p:txBody>
          <a:bodyPr wrap="square" rtlCol="0">
            <a:spAutoFit/>
          </a:bodyPr>
          <a:lstStyle/>
          <a:p>
            <a:pPr algn="ctr"/>
            <a:r>
              <a:rPr lang="en-US" sz="7800" b="1" dirty="0">
                <a:solidFill>
                  <a:srgbClr val="0094FF"/>
                </a:solidFill>
                <a:latin typeface="Arial" panose="020B0604020202020204" pitchFamily="34" charset="0"/>
                <a:cs typeface="Arial" panose="020B0604020202020204" pitchFamily="34" charset="0"/>
              </a:rPr>
              <a:t>GET INVOLVED!</a:t>
            </a:r>
          </a:p>
        </p:txBody>
      </p:sp>
      <p:sp>
        <p:nvSpPr>
          <p:cNvPr id="8" name="TextBox 7">
            <a:extLst>
              <a:ext uri="{FF2B5EF4-FFF2-40B4-BE49-F238E27FC236}">
                <a16:creationId xmlns:a16="http://schemas.microsoft.com/office/drawing/2014/main" id="{7D11E8B3-484D-B240-3AF2-36B6C5051066}"/>
              </a:ext>
            </a:extLst>
          </p:cNvPr>
          <p:cNvSpPr txBox="1"/>
          <p:nvPr/>
        </p:nvSpPr>
        <p:spPr>
          <a:xfrm>
            <a:off x="1089347" y="2052685"/>
            <a:ext cx="10013303" cy="3354765"/>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600" dirty="0">
                <a:solidFill>
                  <a:schemeClr val="bg1"/>
                </a:solidFill>
                <a:latin typeface="Trebuchet MS" panose="020B0703020202090204" pitchFamily="34" charset="0"/>
              </a:rPr>
              <a:t>Talk with your pastor and/or district mission board to see what you or your congregation might do to get involved in this </a:t>
            </a:r>
            <a:r>
              <a:rPr lang="en-US" sz="2600" dirty="0" err="1">
                <a:solidFill>
                  <a:schemeClr val="bg1"/>
                </a:solidFill>
                <a:latin typeface="Trebuchet MS" panose="020B0703020202090204" pitchFamily="34" charset="0"/>
              </a:rPr>
              <a:t>synodwide</a:t>
            </a:r>
            <a:r>
              <a:rPr lang="en-US" sz="2600" dirty="0">
                <a:solidFill>
                  <a:schemeClr val="bg1"/>
                </a:solidFill>
                <a:latin typeface="Trebuchet MS" panose="020B0703020202090204" pitchFamily="34" charset="0"/>
              </a:rPr>
              <a:t> church planting effort.</a:t>
            </a:r>
          </a:p>
          <a:p>
            <a:pPr marL="285750" indent="-285750">
              <a:spcAft>
                <a:spcPts val="1800"/>
              </a:spcAft>
              <a:buFont typeface="Arial" panose="020B0604020202020204" pitchFamily="34" charset="0"/>
              <a:buChar char="•"/>
            </a:pPr>
            <a:r>
              <a:rPr lang="en-US" sz="2600" dirty="0">
                <a:solidFill>
                  <a:schemeClr val="bg1"/>
                </a:solidFill>
                <a:latin typeface="Trebuchet MS" panose="020B0703020202090204" pitchFamily="34" charset="0"/>
              </a:rPr>
              <a:t>Encourage young men and women in your church to consider full-time ministry</a:t>
            </a:r>
          </a:p>
          <a:p>
            <a:pPr marL="285750" indent="-285750">
              <a:spcAft>
                <a:spcPts val="1800"/>
              </a:spcAft>
              <a:buFont typeface="Arial" panose="020B0604020202020204" pitchFamily="34" charset="0"/>
              <a:buChar char="•"/>
            </a:pPr>
            <a:r>
              <a:rPr lang="en-US" sz="2600" dirty="0">
                <a:solidFill>
                  <a:schemeClr val="bg1"/>
                </a:solidFill>
                <a:latin typeface="Trebuchet MS" panose="020B0703020202090204" pitchFamily="34" charset="0"/>
              </a:rPr>
              <a:t>Ask you pastor to keep our synod’s work in your congregational prayers and provide updates on a regular basis. </a:t>
            </a:r>
          </a:p>
        </p:txBody>
      </p:sp>
      <p:sp>
        <p:nvSpPr>
          <p:cNvPr id="9" name="TextBox 8">
            <a:extLst>
              <a:ext uri="{FF2B5EF4-FFF2-40B4-BE49-F238E27FC236}">
                <a16:creationId xmlns:a16="http://schemas.microsoft.com/office/drawing/2014/main" id="{3F8EC531-C848-FB8D-E3E0-9F5CDE90B4BE}"/>
              </a:ext>
            </a:extLst>
          </p:cNvPr>
          <p:cNvSpPr txBox="1"/>
          <p:nvPr/>
        </p:nvSpPr>
        <p:spPr>
          <a:xfrm>
            <a:off x="0" y="5664413"/>
            <a:ext cx="12192000" cy="584775"/>
          </a:xfrm>
          <a:prstGeom prst="rect">
            <a:avLst/>
          </a:prstGeom>
          <a:noFill/>
        </p:spPr>
        <p:txBody>
          <a:bodyPr wrap="square" rtlCol="0">
            <a:spAutoFit/>
          </a:bodyPr>
          <a:lstStyle/>
          <a:p>
            <a:pPr algn="ctr"/>
            <a:r>
              <a:rPr lang="en-US" sz="3200" dirty="0">
                <a:solidFill>
                  <a:srgbClr val="FFD960"/>
                </a:solidFill>
                <a:latin typeface="Trebuchet MS" panose="020B0703020202090204" pitchFamily="34" charset="0"/>
              </a:rPr>
              <a:t>Learn more at </a:t>
            </a:r>
            <a:r>
              <a:rPr lang="en-US" sz="3200" b="1" dirty="0">
                <a:solidFill>
                  <a:srgbClr val="FFD960"/>
                </a:solidFill>
                <a:latin typeface="Trebuchet MS" panose="020B0703020202090204" pitchFamily="34" charset="0"/>
              </a:rPr>
              <a:t>wels100in10.net/getinvolved.</a:t>
            </a:r>
          </a:p>
        </p:txBody>
      </p:sp>
    </p:spTree>
    <p:extLst>
      <p:ext uri="{BB962C8B-B14F-4D97-AF65-F5344CB8AC3E}">
        <p14:creationId xmlns:p14="http://schemas.microsoft.com/office/powerpoint/2010/main" val="22559927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F781131A-E71E-4949-81D6-67B8F640A8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30732522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standing next to a car with boxes in the trunk&#10;&#10;Description automatically generated">
            <a:extLst>
              <a:ext uri="{FF2B5EF4-FFF2-40B4-BE49-F238E27FC236}">
                <a16:creationId xmlns:a16="http://schemas.microsoft.com/office/drawing/2014/main" id="{2F2442EF-4EC5-768E-6EB6-09BACE6EA9CF}"/>
              </a:ext>
            </a:extLst>
          </p:cNvPr>
          <p:cNvPicPr>
            <a:picLocks noChangeAspect="1"/>
          </p:cNvPicPr>
          <p:nvPr/>
        </p:nvPicPr>
        <p:blipFill>
          <a:blip r:embed="rId3"/>
          <a:srcRect l="14152" r="39558"/>
          <a:stretch/>
        </p:blipFill>
        <p:spPr>
          <a:xfrm>
            <a:off x="-1" y="0"/>
            <a:ext cx="4769225" cy="6858000"/>
          </a:xfrm>
          <a:prstGeom prst="rect">
            <a:avLst/>
          </a:prstGeom>
        </p:spPr>
      </p:pic>
      <p:pic>
        <p:nvPicPr>
          <p:cNvPr id="5" name="Picture 4" descr="A group of women holding paper bags&#10;&#10;Description automatically generated">
            <a:extLst>
              <a:ext uri="{FF2B5EF4-FFF2-40B4-BE49-F238E27FC236}">
                <a16:creationId xmlns:a16="http://schemas.microsoft.com/office/drawing/2014/main" id="{2A1B71DC-B223-EB60-D8DF-3B5AA7AA032E}"/>
              </a:ext>
            </a:extLst>
          </p:cNvPr>
          <p:cNvPicPr>
            <a:picLocks noChangeAspect="1"/>
          </p:cNvPicPr>
          <p:nvPr/>
        </p:nvPicPr>
        <p:blipFill>
          <a:blip r:embed="rId4"/>
          <a:srcRect l="8890" r="18944"/>
          <a:stretch/>
        </p:blipFill>
        <p:spPr>
          <a:xfrm>
            <a:off x="4769224" y="0"/>
            <a:ext cx="7422776" cy="6858000"/>
          </a:xfrm>
          <a:prstGeom prst="rect">
            <a:avLst/>
          </a:prstGeom>
        </p:spPr>
      </p:pic>
      <p:pic>
        <p:nvPicPr>
          <p:cNvPr id="6" name="Picture 5" descr="blackopacity30.png">
            <a:extLst>
              <a:ext uri="{FF2B5EF4-FFF2-40B4-BE49-F238E27FC236}">
                <a16:creationId xmlns:a16="http://schemas.microsoft.com/office/drawing/2014/main" id="{60A2DD4C-5F84-F67F-DA3C-77920B729EB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5467351"/>
            <a:ext cx="12192000" cy="1390650"/>
          </a:xfrm>
          <a:prstGeom prst="rect">
            <a:avLst/>
          </a:prstGeom>
        </p:spPr>
      </p:pic>
      <p:sp>
        <p:nvSpPr>
          <p:cNvPr id="7" name="TextBox 6">
            <a:extLst>
              <a:ext uri="{FF2B5EF4-FFF2-40B4-BE49-F238E27FC236}">
                <a16:creationId xmlns:a16="http://schemas.microsoft.com/office/drawing/2014/main" id="{7E956532-AFD6-90A1-0E3F-F065585A82C8}"/>
              </a:ext>
            </a:extLst>
          </p:cNvPr>
          <p:cNvSpPr txBox="1"/>
          <p:nvPr/>
        </p:nvSpPr>
        <p:spPr>
          <a:xfrm>
            <a:off x="247649" y="5562511"/>
            <a:ext cx="11696700" cy="1200329"/>
          </a:xfrm>
          <a:prstGeom prst="rect">
            <a:avLst/>
          </a:prstGeom>
          <a:noFill/>
        </p:spPr>
        <p:txBody>
          <a:bodyPr wrap="square" rtlCol="0">
            <a:spAutoFit/>
          </a:bodyPr>
          <a:lstStyle/>
          <a:p>
            <a:r>
              <a:rPr lang="en-US" sz="3600" dirty="0">
                <a:solidFill>
                  <a:schemeClr val="bg1"/>
                </a:solidFill>
              </a:rPr>
              <a:t>Mission Journeys opportunities at home mission congregations (Pictured: Trip to Bentonville, Ark.)</a:t>
            </a:r>
            <a:endParaRPr lang="en-US" sz="3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12800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ircles with text&#10;&#10;Description automatically generated">
            <a:extLst>
              <a:ext uri="{FF2B5EF4-FFF2-40B4-BE49-F238E27FC236}">
                <a16:creationId xmlns:a16="http://schemas.microsoft.com/office/drawing/2014/main" id="{D4D9EC07-B632-75FD-460F-407670C25A6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914568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tanding in a room with flags&#10;&#10;Description automatically generated with low confidence">
            <a:extLst>
              <a:ext uri="{FF2B5EF4-FFF2-40B4-BE49-F238E27FC236}">
                <a16:creationId xmlns:a16="http://schemas.microsoft.com/office/drawing/2014/main" id="{8846FD74-09FF-5C49-622C-8A4D835D3EAE}"/>
              </a:ext>
            </a:extLst>
          </p:cNvPr>
          <p:cNvPicPr>
            <a:picLocks noChangeAspect="1"/>
          </p:cNvPicPr>
          <p:nvPr/>
        </p:nvPicPr>
        <p:blipFill rotWithShape="1">
          <a:blip r:embed="rId3"/>
          <a:srcRect t="15605"/>
          <a:stretch/>
        </p:blipFill>
        <p:spPr>
          <a:xfrm>
            <a:off x="0" y="0"/>
            <a:ext cx="12192000" cy="6858000"/>
          </a:xfrm>
          <a:prstGeom prst="rect">
            <a:avLst/>
          </a:prstGeom>
        </p:spPr>
      </p:pic>
      <p:pic>
        <p:nvPicPr>
          <p:cNvPr id="3" name="Picture 2" descr="Text, company name&#10;&#10;Description automatically generated">
            <a:extLst>
              <a:ext uri="{FF2B5EF4-FFF2-40B4-BE49-F238E27FC236}">
                <a16:creationId xmlns:a16="http://schemas.microsoft.com/office/drawing/2014/main" id="{059F6DA2-C579-2EE6-75FC-407E6B7D83E0}"/>
              </a:ext>
            </a:extLst>
          </p:cNvPr>
          <p:cNvPicPr>
            <a:picLocks noChangeAspect="1"/>
          </p:cNvPicPr>
          <p:nvPr/>
        </p:nvPicPr>
        <p:blipFill>
          <a:blip r:embed="rId4"/>
          <a:stretch>
            <a:fillRect/>
          </a:stretch>
        </p:blipFill>
        <p:spPr>
          <a:xfrm>
            <a:off x="312822" y="3800714"/>
            <a:ext cx="5582652" cy="27818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blackopacity30.png">
            <a:extLst>
              <a:ext uri="{FF2B5EF4-FFF2-40B4-BE49-F238E27FC236}">
                <a16:creationId xmlns:a16="http://schemas.microsoft.com/office/drawing/2014/main" id="{44E48A0E-55BC-9064-2D08-A83FC073DBF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0" y="4817934"/>
            <a:ext cx="5676897" cy="1764643"/>
          </a:xfrm>
          <a:prstGeom prst="rect">
            <a:avLst/>
          </a:prstGeom>
        </p:spPr>
      </p:pic>
      <p:sp>
        <p:nvSpPr>
          <p:cNvPr id="9" name="TextBox 8">
            <a:extLst>
              <a:ext uri="{FF2B5EF4-FFF2-40B4-BE49-F238E27FC236}">
                <a16:creationId xmlns:a16="http://schemas.microsoft.com/office/drawing/2014/main" id="{51A7CFD1-9FBC-2D15-AF73-8D6773544A3C}"/>
              </a:ext>
            </a:extLst>
          </p:cNvPr>
          <p:cNvSpPr txBox="1"/>
          <p:nvPr/>
        </p:nvSpPr>
        <p:spPr>
          <a:xfrm>
            <a:off x="6285496" y="5038535"/>
            <a:ext cx="5297904" cy="1323439"/>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rPr>
              <a:t>A valuable partner of WELS Missions</a:t>
            </a:r>
          </a:p>
        </p:txBody>
      </p:sp>
    </p:spTree>
    <p:extLst>
      <p:ext uri="{BB962C8B-B14F-4D97-AF65-F5344CB8AC3E}">
        <p14:creationId xmlns:p14="http://schemas.microsoft.com/office/powerpoint/2010/main" val="1935296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735628-7C8A-1848-E4CA-46A2F8257B11}"/>
            </a:ext>
          </a:extLst>
        </p:cNvPr>
        <p:cNvGrpSpPr/>
        <p:nvPr/>
      </p:nvGrpSpPr>
      <p:grpSpPr>
        <a:xfrm>
          <a:off x="0" y="0"/>
          <a:ext cx="0" cy="0"/>
          <a:chOff x="0" y="0"/>
          <a:chExt cx="0" cy="0"/>
        </a:xfrm>
      </p:grpSpPr>
      <p:pic>
        <p:nvPicPr>
          <p:cNvPr id="6" name="Picture 5" descr="A map of the united states with red circles&#10;&#10;AI-generated content may be incorrect.">
            <a:extLst>
              <a:ext uri="{FF2B5EF4-FFF2-40B4-BE49-F238E27FC236}">
                <a16:creationId xmlns:a16="http://schemas.microsoft.com/office/drawing/2014/main" id="{B27C7142-480E-0371-A595-CC2E2DFD676C}"/>
              </a:ext>
            </a:extLst>
          </p:cNvPr>
          <p:cNvPicPr>
            <a:picLocks noChangeAspect="1"/>
          </p:cNvPicPr>
          <p:nvPr/>
        </p:nvPicPr>
        <p:blipFill>
          <a:blip r:embed="rId3"/>
          <a:srcRect l="7816" r="3225"/>
          <a:stretch>
            <a:fillRect/>
          </a:stretch>
        </p:blipFill>
        <p:spPr>
          <a:xfrm>
            <a:off x="4768055" y="423708"/>
            <a:ext cx="7060367" cy="47483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BE153450-DC78-EEB1-8E8D-9868690B7681}"/>
              </a:ext>
            </a:extLst>
          </p:cNvPr>
          <p:cNvSpPr txBox="1"/>
          <p:nvPr/>
        </p:nvSpPr>
        <p:spPr>
          <a:xfrm>
            <a:off x="363578" y="1582180"/>
            <a:ext cx="3937725" cy="2431435"/>
          </a:xfrm>
          <a:prstGeom prst="rect">
            <a:avLst/>
          </a:prstGeom>
          <a:noFill/>
        </p:spPr>
        <p:txBody>
          <a:bodyPr wrap="square" lIns="91440" tIns="45720" rIns="91440" bIns="45720" anchor="t">
            <a:spAutoFit/>
          </a:bodyPr>
          <a:lstStyle/>
          <a:p>
            <a:r>
              <a:rPr lang="en-US" sz="3200" dirty="0">
                <a:solidFill>
                  <a:schemeClr val="bg1"/>
                </a:solidFill>
                <a:latin typeface="Trebuchet MS"/>
              </a:rPr>
              <a:t>U.S. population: </a:t>
            </a:r>
            <a:r>
              <a:rPr lang="en-US" sz="3200" b="1" dirty="0">
                <a:solidFill>
                  <a:schemeClr val="bg1"/>
                </a:solidFill>
              </a:rPr>
              <a:t>340 million</a:t>
            </a:r>
          </a:p>
          <a:p>
            <a:endParaRPr lang="en-US" sz="2000" b="1" dirty="0">
              <a:solidFill>
                <a:schemeClr val="bg1"/>
              </a:solidFill>
            </a:endParaRPr>
          </a:p>
          <a:p>
            <a:r>
              <a:rPr lang="en-US" sz="3200" dirty="0">
                <a:solidFill>
                  <a:schemeClr val="bg1"/>
                </a:solidFill>
                <a:latin typeface="Trebuchet MS"/>
              </a:rPr>
              <a:t>WELS current reach:</a:t>
            </a:r>
          </a:p>
          <a:p>
            <a:r>
              <a:rPr lang="en-US" sz="3200" b="1" dirty="0">
                <a:solidFill>
                  <a:schemeClr val="bg1"/>
                </a:solidFill>
                <a:latin typeface="Trebuchet MS"/>
              </a:rPr>
              <a:t>2% = 6.8 million</a:t>
            </a:r>
            <a:endParaRPr lang="en-US" sz="3200" dirty="0">
              <a:solidFill>
                <a:schemeClr val="bg1"/>
              </a:solidFill>
            </a:endParaRPr>
          </a:p>
        </p:txBody>
      </p:sp>
      <p:sp>
        <p:nvSpPr>
          <p:cNvPr id="4" name="TextBox 3">
            <a:extLst>
              <a:ext uri="{FF2B5EF4-FFF2-40B4-BE49-F238E27FC236}">
                <a16:creationId xmlns:a16="http://schemas.microsoft.com/office/drawing/2014/main" id="{982D0909-EBF4-6C7F-8403-869BA5245315}"/>
              </a:ext>
            </a:extLst>
          </p:cNvPr>
          <p:cNvSpPr txBox="1"/>
          <p:nvPr/>
        </p:nvSpPr>
        <p:spPr>
          <a:xfrm>
            <a:off x="507013" y="5328123"/>
            <a:ext cx="11172481" cy="1323439"/>
          </a:xfrm>
          <a:prstGeom prst="rect">
            <a:avLst/>
          </a:prstGeom>
          <a:noFill/>
        </p:spPr>
        <p:txBody>
          <a:bodyPr wrap="square" lIns="91440" tIns="45720" rIns="91440" bIns="45720" anchor="t">
            <a:spAutoFit/>
          </a:bodyPr>
          <a:lstStyle/>
          <a:p>
            <a:pPr algn="ctr"/>
            <a:r>
              <a:rPr lang="en-US" sz="4000" dirty="0">
                <a:solidFill>
                  <a:srgbClr val="FFFF00"/>
                </a:solidFill>
                <a:latin typeface="Trebuchet MS"/>
              </a:rPr>
              <a:t>WELS’ long-range plan: </a:t>
            </a:r>
            <a:br>
              <a:rPr lang="en-US" sz="4000" b="1" dirty="0">
                <a:solidFill>
                  <a:srgbClr val="FFFF00"/>
                </a:solidFill>
                <a:latin typeface="Trebuchet MS"/>
              </a:rPr>
            </a:br>
            <a:r>
              <a:rPr lang="en-US" sz="4000" b="1" dirty="0">
                <a:solidFill>
                  <a:srgbClr val="FFFF00"/>
                </a:solidFill>
                <a:latin typeface="Trebuchet MS"/>
              </a:rPr>
              <a:t>Increase WELS' reach to 3%</a:t>
            </a:r>
            <a:endParaRPr lang="en-US" sz="4000" b="1" dirty="0">
              <a:solidFill>
                <a:srgbClr val="FFFF00"/>
              </a:solidFill>
            </a:endParaRPr>
          </a:p>
        </p:txBody>
      </p:sp>
    </p:spTree>
    <p:extLst>
      <p:ext uri="{BB962C8B-B14F-4D97-AF65-F5344CB8AC3E}">
        <p14:creationId xmlns:p14="http://schemas.microsoft.com/office/powerpoint/2010/main" val="2735107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40BCB0-CB58-9E74-A38A-242F564BC9EE}"/>
              </a:ext>
            </a:extLst>
          </p:cNvPr>
          <p:cNvGrpSpPr/>
          <p:nvPr/>
        </p:nvGrpSpPr>
        <p:grpSpPr>
          <a:xfrm>
            <a:off x="0" y="784976"/>
            <a:ext cx="12192000" cy="1052614"/>
            <a:chOff x="-2" y="971615"/>
            <a:chExt cx="12192000" cy="1052614"/>
          </a:xfrm>
        </p:grpSpPr>
        <p:sp>
          <p:nvSpPr>
            <p:cNvPr id="4" name="Arrow: Pentagon 3">
              <a:extLst>
                <a:ext uri="{FF2B5EF4-FFF2-40B4-BE49-F238E27FC236}">
                  <a16:creationId xmlns:a16="http://schemas.microsoft.com/office/drawing/2014/main" id="{0AA7512A-8CB5-0EB6-7B38-42F05F8CEC8C}"/>
                </a:ext>
              </a:extLst>
            </p:cNvPr>
            <p:cNvSpPr/>
            <p:nvPr/>
          </p:nvSpPr>
          <p:spPr>
            <a:xfrm rot="10800000">
              <a:off x="-2" y="971615"/>
              <a:ext cx="156410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Arrow: Pentagon 4">
              <a:extLst>
                <a:ext uri="{FF2B5EF4-FFF2-40B4-BE49-F238E27FC236}">
                  <a16:creationId xmlns:a16="http://schemas.microsoft.com/office/drawing/2014/main" id="{5AE7536F-ACF8-7A10-E503-600F56E7E8A7}"/>
                </a:ext>
              </a:extLst>
            </p:cNvPr>
            <p:cNvSpPr/>
            <p:nvPr/>
          </p:nvSpPr>
          <p:spPr>
            <a:xfrm>
              <a:off x="1564103" y="971615"/>
              <a:ext cx="10627895" cy="1052614"/>
            </a:xfrm>
            <a:prstGeom prst="homePlate">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6" name="TextBox 5">
            <a:extLst>
              <a:ext uri="{FF2B5EF4-FFF2-40B4-BE49-F238E27FC236}">
                <a16:creationId xmlns:a16="http://schemas.microsoft.com/office/drawing/2014/main" id="{67855873-BF0D-F707-41AA-09C3DD65FEE3}"/>
              </a:ext>
            </a:extLst>
          </p:cNvPr>
          <p:cNvSpPr txBox="1"/>
          <p:nvPr/>
        </p:nvSpPr>
        <p:spPr>
          <a:xfrm>
            <a:off x="0" y="664952"/>
            <a:ext cx="12192000" cy="1292662"/>
          </a:xfrm>
          <a:prstGeom prst="rect">
            <a:avLst/>
          </a:prstGeom>
          <a:noFill/>
        </p:spPr>
        <p:txBody>
          <a:bodyPr wrap="square" rtlCol="0">
            <a:spAutoFit/>
          </a:bodyPr>
          <a:lstStyle/>
          <a:p>
            <a:pPr algn="ctr"/>
            <a:r>
              <a:rPr lang="en-US" sz="7800" b="1" dirty="0">
                <a:solidFill>
                  <a:srgbClr val="B42651"/>
                </a:solidFill>
                <a:latin typeface="Arial" panose="020B0604020202020204" pitchFamily="34" charset="0"/>
                <a:cs typeface="Arial" panose="020B0604020202020204" pitchFamily="34" charset="0"/>
              </a:rPr>
              <a:t>GIVE GENEROUSLY!</a:t>
            </a:r>
          </a:p>
        </p:txBody>
      </p:sp>
      <p:sp>
        <p:nvSpPr>
          <p:cNvPr id="7" name="TextBox 6">
            <a:extLst>
              <a:ext uri="{FF2B5EF4-FFF2-40B4-BE49-F238E27FC236}">
                <a16:creationId xmlns:a16="http://schemas.microsoft.com/office/drawing/2014/main" id="{E7D9537F-9E57-EDF5-2EE6-10AD01C2D1B9}"/>
              </a:ext>
            </a:extLst>
          </p:cNvPr>
          <p:cNvSpPr txBox="1"/>
          <p:nvPr/>
        </p:nvSpPr>
        <p:spPr>
          <a:xfrm>
            <a:off x="582548" y="2382159"/>
            <a:ext cx="6433814" cy="1923604"/>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600" dirty="0">
                <a:solidFill>
                  <a:schemeClr val="bg1"/>
                </a:solidFill>
                <a:latin typeface="Trebuchet MS" panose="020B0703020202090204" pitchFamily="34" charset="0"/>
              </a:rPr>
              <a:t>Visit </a:t>
            </a:r>
            <a: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t>wels100in10.net/give </a:t>
            </a:r>
            <a:r>
              <a:rPr lang="en-US" sz="2600" dirty="0">
                <a:solidFill>
                  <a:schemeClr val="bg1"/>
                </a:solidFill>
                <a:latin typeface="Trebuchet MS" panose="020B0703020202090204" pitchFamily="34" charset="0"/>
              </a:rPr>
              <a:t>to donate online!</a:t>
            </a:r>
          </a:p>
          <a:p>
            <a:pPr marL="285750" indent="-285750">
              <a:spcAft>
                <a:spcPts val="1800"/>
              </a:spcAft>
              <a:buFont typeface="Arial" panose="020B0604020202020204" pitchFamily="34" charset="0"/>
              <a:buChar char="•"/>
            </a:pPr>
            <a:r>
              <a:rPr lang="en-US" sz="2600" dirty="0">
                <a:solidFill>
                  <a:schemeClr val="bg1"/>
                </a:solidFill>
                <a:latin typeface="Trebuchet MS" panose="020B0703020202090204" pitchFamily="34" charset="0"/>
              </a:rPr>
              <a:t>Send in a check with “100 in 10” in the memo line to: </a:t>
            </a:r>
          </a:p>
        </p:txBody>
      </p:sp>
      <p:pic>
        <p:nvPicPr>
          <p:cNvPr id="10" name="Picture 9" descr="A qr code on a black background&#10;&#10;AI-generated content may be incorrect.">
            <a:extLst>
              <a:ext uri="{FF2B5EF4-FFF2-40B4-BE49-F238E27FC236}">
                <a16:creationId xmlns:a16="http://schemas.microsoft.com/office/drawing/2014/main" id="{8270072E-E7C4-DFB7-CE91-53E7B8C630E3}"/>
              </a:ext>
            </a:extLst>
          </p:cNvPr>
          <p:cNvPicPr>
            <a:picLocks noChangeAspect="1"/>
          </p:cNvPicPr>
          <p:nvPr/>
        </p:nvPicPr>
        <p:blipFill>
          <a:blip r:embed="rId3"/>
          <a:stretch>
            <a:fillRect/>
          </a:stretch>
        </p:blipFill>
        <p:spPr>
          <a:xfrm>
            <a:off x="7869206" y="2457793"/>
            <a:ext cx="3540741" cy="3540741"/>
          </a:xfrm>
          <a:prstGeom prst="rect">
            <a:avLst/>
          </a:prstGeom>
        </p:spPr>
      </p:pic>
      <p:sp>
        <p:nvSpPr>
          <p:cNvPr id="11" name="TextBox 10">
            <a:extLst>
              <a:ext uri="{FF2B5EF4-FFF2-40B4-BE49-F238E27FC236}">
                <a16:creationId xmlns:a16="http://schemas.microsoft.com/office/drawing/2014/main" id="{0718666D-3B47-D3D7-CB7B-21FFB21CDEF4}"/>
              </a:ext>
            </a:extLst>
          </p:cNvPr>
          <p:cNvSpPr txBox="1"/>
          <p:nvPr/>
        </p:nvSpPr>
        <p:spPr>
          <a:xfrm>
            <a:off x="1435392" y="4500277"/>
            <a:ext cx="6433814" cy="1692771"/>
          </a:xfrm>
          <a:prstGeom prst="rect">
            <a:avLst/>
          </a:prstGeom>
          <a:noFill/>
        </p:spPr>
        <p:txBody>
          <a:bodyPr wrap="square" rtlCol="0">
            <a:spAutoFit/>
          </a:bodyPr>
          <a:lstStyle/>
          <a:p>
            <a:pPr>
              <a:spcAft>
                <a:spcPts val="1800"/>
              </a:spcAft>
            </a:pPr>
            <a: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t>WELS</a:t>
            </a:r>
            <a:b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br>
            <a: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t>Attn: Gift Processing</a:t>
            </a:r>
            <a:b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br>
            <a: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t>N16W23377 Stone Ridge Dr.</a:t>
            </a:r>
            <a:b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br>
            <a:r>
              <a:rPr lang="en-US" sz="2600" b="1" dirty="0">
                <a:solidFill>
                  <a:srgbClr val="FFD960"/>
                </a:solidFill>
                <a:effectLst>
                  <a:outerShdw blurRad="38100" dist="38100" dir="2700000" algn="tl">
                    <a:srgbClr val="000000">
                      <a:alpha val="43137"/>
                    </a:srgbClr>
                  </a:outerShdw>
                </a:effectLst>
                <a:latin typeface="Trebuchet MS" panose="020B0703020202090204" pitchFamily="34" charset="0"/>
              </a:rPr>
              <a:t>Waukesha, WI 53188</a:t>
            </a:r>
          </a:p>
        </p:txBody>
      </p:sp>
    </p:spTree>
    <p:extLst>
      <p:ext uri="{BB962C8B-B14F-4D97-AF65-F5344CB8AC3E}">
        <p14:creationId xmlns:p14="http://schemas.microsoft.com/office/powerpoint/2010/main" val="30065043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32048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B7B4BD7-335D-B366-6288-12D33777E5AD}"/>
              </a:ext>
            </a:extLst>
          </p:cNvPr>
          <p:cNvSpPr txBox="1"/>
          <p:nvPr/>
        </p:nvSpPr>
        <p:spPr>
          <a:xfrm>
            <a:off x="-103030" y="385231"/>
            <a:ext cx="12295030" cy="923330"/>
          </a:xfrm>
          <a:prstGeom prst="rect">
            <a:avLst/>
          </a:prstGeom>
          <a:noFill/>
        </p:spPr>
        <p:txBody>
          <a:bodyPr wrap="square">
            <a:spAutoFit/>
          </a:bodyPr>
          <a:lstStyle/>
          <a:p>
            <a:pPr algn="ctr"/>
            <a:r>
              <a:rPr kumimoji="0" lang="en-US" sz="5400" b="1" i="0" u="none" strike="noStrike" kern="1200" cap="none" spc="0" normalizeH="0" baseline="0" noProof="0">
                <a:ln>
                  <a:noFill/>
                </a:ln>
                <a:solidFill>
                  <a:prstClr val="white"/>
                </a:solidFill>
                <a:effectLst/>
                <a:uLnTx/>
                <a:uFillTx/>
                <a:latin typeface="Trebuchet MS" panose="020B0703020202090204" pitchFamily="34" charset="0"/>
                <a:ea typeface="+mj-ea"/>
                <a:cs typeface="+mj-cs"/>
              </a:rPr>
              <a:t>One soul at a time </a:t>
            </a:r>
            <a:endParaRPr lang="en-US" sz="1400"/>
          </a:p>
        </p:txBody>
      </p:sp>
      <p:pic>
        <p:nvPicPr>
          <p:cNvPr id="3" name="Picture 2">
            <a:hlinkClick r:id="rId3"/>
            <a:extLst>
              <a:ext uri="{FF2B5EF4-FFF2-40B4-BE49-F238E27FC236}">
                <a16:creationId xmlns:a16="http://schemas.microsoft.com/office/drawing/2014/main" id="{810A563F-A3E4-ECC9-74A8-2BE23E0DDF79}"/>
              </a:ext>
            </a:extLst>
          </p:cNvPr>
          <p:cNvPicPr>
            <a:picLocks noChangeAspect="1"/>
          </p:cNvPicPr>
          <p:nvPr/>
        </p:nvPicPr>
        <p:blipFill>
          <a:blip r:embed="rId4"/>
          <a:stretch>
            <a:fillRect/>
          </a:stretch>
        </p:blipFill>
        <p:spPr>
          <a:xfrm>
            <a:off x="2438400" y="1790700"/>
            <a:ext cx="7315200"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phic 3" descr="Presentation with media with solid fill">
            <a:extLst>
              <a:ext uri="{FF2B5EF4-FFF2-40B4-BE49-F238E27FC236}">
                <a16:creationId xmlns:a16="http://schemas.microsoft.com/office/drawing/2014/main" id="{C8B44869-89D8-C8E3-C916-066FA4777ABA}"/>
              </a:ext>
            </a:extLst>
          </p:cNvPr>
          <p:cNvPicPr>
            <a:picLocks noChangeAspect="1"/>
          </p:cNvPicPr>
          <p:nvPr/>
        </p:nvPicPr>
        <p:blipFill>
          <a:blip>
            <a:extLst>
              <a:ext uri="{96DAC541-7B7A-43D3-8B79-37D633B846F1}">
                <asvg:svgBlip xmlns:asvg="http://schemas.microsoft.com/office/drawing/2016/SVG/main" r:embed="rId5"/>
              </a:ext>
            </a:extLst>
          </a:blip>
          <a:srcRect t="14535" b="32273"/>
          <a:stretch>
            <a:fillRect/>
          </a:stretch>
        </p:blipFill>
        <p:spPr>
          <a:xfrm>
            <a:off x="2740319" y="4730158"/>
            <a:ext cx="1339258" cy="712383"/>
          </a:xfrm>
          <a:prstGeom prst="rect">
            <a:avLst/>
          </a:prstGeom>
        </p:spPr>
      </p:pic>
    </p:spTree>
    <p:extLst>
      <p:ext uri="{BB962C8B-B14F-4D97-AF65-F5344CB8AC3E}">
        <p14:creationId xmlns:p14="http://schemas.microsoft.com/office/powerpoint/2010/main" val="22404317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626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81971-BD59-7B39-3F59-B55FDFB5FB3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78B7CA3-4EF0-66EE-350A-18C6226CA24B}"/>
              </a:ext>
            </a:extLst>
          </p:cNvPr>
          <p:cNvSpPr txBox="1"/>
          <p:nvPr/>
        </p:nvSpPr>
        <p:spPr>
          <a:xfrm>
            <a:off x="673768" y="2182505"/>
            <a:ext cx="4114799" cy="2492990"/>
          </a:xfrm>
          <a:prstGeom prst="rect">
            <a:avLst/>
          </a:prstGeom>
          <a:noFill/>
        </p:spPr>
        <p:txBody>
          <a:bodyPr wrap="square" lIns="91440" tIns="45720" rIns="91440" bIns="45720" rtlCol="0" anchor="t">
            <a:spAutoFit/>
          </a:bodyPr>
          <a:lstStyle/>
          <a:p>
            <a:r>
              <a:rPr lang="en-US" sz="4000" dirty="0">
                <a:solidFill>
                  <a:schemeClr val="bg1"/>
                </a:solidFill>
                <a:effectLst>
                  <a:outerShdw blurRad="38100" dist="38100" dir="2700000" algn="tl">
                    <a:srgbClr val="000000">
                      <a:alpha val="43137"/>
                    </a:srgbClr>
                  </a:outerShdw>
                </a:effectLst>
              </a:rPr>
              <a:t>2%     3%</a:t>
            </a:r>
          </a:p>
          <a:p>
            <a:endParaRPr lang="en-US" dirty="0">
              <a:solidFill>
                <a:schemeClr val="bg1"/>
              </a:solidFill>
            </a:endParaRPr>
          </a:p>
          <a:p>
            <a:r>
              <a:rPr lang="en-US" sz="4000" dirty="0">
                <a:solidFill>
                  <a:schemeClr val="bg1"/>
                </a:solidFill>
                <a:effectLst>
                  <a:outerShdw blurRad="38100" dist="38100" dir="2700000" algn="tl">
                    <a:srgbClr val="000000">
                      <a:alpha val="43137"/>
                    </a:srgbClr>
                  </a:outerShdw>
                </a:effectLst>
              </a:rPr>
              <a:t>       +3.4 million</a:t>
            </a:r>
          </a:p>
          <a:p>
            <a:endParaRPr lang="en-US" b="1" dirty="0">
              <a:solidFill>
                <a:schemeClr val="bg1"/>
              </a:solidFill>
              <a:effectLst>
                <a:outerShdw blurRad="38100" dist="38100" dir="2700000" algn="tl">
                  <a:srgbClr val="000000">
                    <a:alpha val="43137"/>
                  </a:srgbClr>
                </a:outerShdw>
              </a:effectLst>
            </a:endParaRPr>
          </a:p>
          <a:p>
            <a:r>
              <a:rPr lang="en-US" sz="4000" b="1" dirty="0">
                <a:solidFill>
                  <a:schemeClr val="bg1"/>
                </a:solidFill>
                <a:effectLst>
                  <a:outerShdw blurRad="38100" dist="38100" dir="2700000" algn="tl">
                    <a:srgbClr val="000000">
                      <a:alpha val="43137"/>
                    </a:srgbClr>
                  </a:outerShdw>
                </a:effectLst>
              </a:rPr>
              <a:t>     10.2 million</a:t>
            </a:r>
            <a:endParaRPr lang="en-US" sz="4000" dirty="0">
              <a:solidFill>
                <a:schemeClr val="bg1"/>
              </a:solidFill>
            </a:endParaRPr>
          </a:p>
        </p:txBody>
      </p:sp>
      <p:pic>
        <p:nvPicPr>
          <p:cNvPr id="4" name="Picture 3" descr="Map&#10;&#10;Description automatically generated">
            <a:extLst>
              <a:ext uri="{FF2B5EF4-FFF2-40B4-BE49-F238E27FC236}">
                <a16:creationId xmlns:a16="http://schemas.microsoft.com/office/drawing/2014/main" id="{8463C0E5-1CE1-7692-3EA3-C8AF2AE58E99}"/>
              </a:ext>
            </a:extLst>
          </p:cNvPr>
          <p:cNvPicPr>
            <a:picLocks noChangeAspect="1"/>
          </p:cNvPicPr>
          <p:nvPr/>
        </p:nvPicPr>
        <p:blipFill rotWithShape="1">
          <a:blip r:embed="rId3"/>
          <a:srcRect l="7551" r="3973"/>
          <a:stretch/>
        </p:blipFill>
        <p:spPr>
          <a:xfrm>
            <a:off x="5016117" y="948368"/>
            <a:ext cx="6729665" cy="48917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Equals 6">
            <a:extLst>
              <a:ext uri="{FF2B5EF4-FFF2-40B4-BE49-F238E27FC236}">
                <a16:creationId xmlns:a16="http://schemas.microsoft.com/office/drawing/2014/main" id="{EB4FB802-B3D4-0DC3-CFC8-6D28074936B5}"/>
              </a:ext>
            </a:extLst>
          </p:cNvPr>
          <p:cNvSpPr/>
          <p:nvPr/>
        </p:nvSpPr>
        <p:spPr>
          <a:xfrm>
            <a:off x="901318" y="4163038"/>
            <a:ext cx="524656" cy="347056"/>
          </a:xfrm>
          <a:prstGeom prst="mathEqual">
            <a:avLst/>
          </a:prstGeom>
          <a:solidFill>
            <a:srgbClr val="FFD960"/>
          </a:solidFill>
          <a:ln>
            <a:solidFill>
              <a:srgbClr val="FFD9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Arrow: Right 7">
            <a:extLst>
              <a:ext uri="{FF2B5EF4-FFF2-40B4-BE49-F238E27FC236}">
                <a16:creationId xmlns:a16="http://schemas.microsoft.com/office/drawing/2014/main" id="{9CB772D3-790F-13D0-E1A9-FF78C7ED0540}"/>
              </a:ext>
            </a:extLst>
          </p:cNvPr>
          <p:cNvSpPr/>
          <p:nvPr/>
        </p:nvSpPr>
        <p:spPr>
          <a:xfrm>
            <a:off x="1490195" y="2441598"/>
            <a:ext cx="539646" cy="202367"/>
          </a:xfrm>
          <a:prstGeom prst="rightArrow">
            <a:avLst/>
          </a:prstGeom>
          <a:solidFill>
            <a:srgbClr val="FFD960"/>
          </a:solidFill>
          <a:ln>
            <a:solidFill>
              <a:srgbClr val="FFD9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056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7F66C6C-9BDF-4D1C-8CC5-F52A59A32965}"/>
              </a:ext>
            </a:extLst>
          </p:cNvPr>
          <p:cNvSpPr>
            <a:spLocks noGrp="1"/>
          </p:cNvSpPr>
          <p:nvPr>
            <p:ph type="title"/>
          </p:nvPr>
        </p:nvSpPr>
        <p:spPr>
          <a:xfrm>
            <a:off x="831850" y="1022953"/>
            <a:ext cx="10515600" cy="2852737"/>
          </a:xfrm>
        </p:spPr>
        <p:txBody>
          <a:bodyPr>
            <a:normAutofit/>
          </a:bodyPr>
          <a:lstStyle/>
          <a:p>
            <a:r>
              <a:rPr lang="en-US" sz="6500" b="1" dirty="0">
                <a:latin typeface="Trebuchet MS" panose="020B0703020202090204" pitchFamily="34" charset="0"/>
              </a:rPr>
              <a:t>How does our synod </a:t>
            </a:r>
            <a:br>
              <a:rPr lang="en-US" sz="6500" b="1" dirty="0">
                <a:latin typeface="Trebuchet MS" panose="020B0703020202090204" pitchFamily="34" charset="0"/>
              </a:rPr>
            </a:br>
            <a:r>
              <a:rPr lang="en-US" sz="6500" b="1" dirty="0">
                <a:latin typeface="Trebuchet MS" panose="020B0703020202090204" pitchFamily="34" charset="0"/>
              </a:rPr>
              <a:t>plant churches?</a:t>
            </a:r>
            <a:endParaRPr lang="en-US" sz="6500" b="1" dirty="0"/>
          </a:p>
        </p:txBody>
      </p:sp>
      <p:sp>
        <p:nvSpPr>
          <p:cNvPr id="11" name="Text Placeholder 10">
            <a:extLst>
              <a:ext uri="{FF2B5EF4-FFF2-40B4-BE49-F238E27FC236}">
                <a16:creationId xmlns:a16="http://schemas.microsoft.com/office/drawing/2014/main" id="{BBAEE322-7009-16C6-6C3A-C7D9A2DEDD3E}"/>
              </a:ext>
            </a:extLst>
          </p:cNvPr>
          <p:cNvSpPr>
            <a:spLocks noGrp="1"/>
          </p:cNvSpPr>
          <p:nvPr>
            <p:ph type="body" idx="1"/>
          </p:nvPr>
        </p:nvSpPr>
        <p:spPr>
          <a:xfrm>
            <a:off x="831850" y="4081463"/>
            <a:ext cx="10515600" cy="1500187"/>
          </a:xfrm>
        </p:spPr>
        <p:txBody>
          <a:bodyPr>
            <a:normAutofit/>
          </a:bodyPr>
          <a:lstStyle/>
          <a:p>
            <a:r>
              <a:rPr lang="en-US" sz="3600" dirty="0">
                <a:solidFill>
                  <a:srgbClr val="0094FF"/>
                </a:solidFill>
              </a:rPr>
              <a:t>100 Mission in 10 Years</a:t>
            </a:r>
          </a:p>
        </p:txBody>
      </p:sp>
      <p:pic>
        <p:nvPicPr>
          <p:cNvPr id="3" name="Picture 2">
            <a:extLst>
              <a:ext uri="{FF2B5EF4-FFF2-40B4-BE49-F238E27FC236}">
                <a16:creationId xmlns:a16="http://schemas.microsoft.com/office/drawing/2014/main" id="{89720D56-5EDA-AA7B-C9E0-C433DE329E22}"/>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rcRect/>
          <a:stretch/>
        </p:blipFill>
        <p:spPr>
          <a:xfrm rot="494149">
            <a:off x="7507062" y="-8850"/>
            <a:ext cx="4381043" cy="4381043"/>
          </a:xfrm>
          <a:prstGeom prst="rect">
            <a:avLst/>
          </a:prstGeom>
        </p:spPr>
      </p:pic>
      <p:pic>
        <p:nvPicPr>
          <p:cNvPr id="4" name="Picture 3" descr="Logo&#10;&#10;Description automatically generated with medium confidence">
            <a:extLst>
              <a:ext uri="{FF2B5EF4-FFF2-40B4-BE49-F238E27FC236}">
                <a16:creationId xmlns:a16="http://schemas.microsoft.com/office/drawing/2014/main" id="{00AF978A-95E3-8E5A-CDBE-AB828EA758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0098" y="3682484"/>
            <a:ext cx="3898550" cy="2676869"/>
          </a:xfrm>
          <a:prstGeom prst="rect">
            <a:avLst/>
          </a:prstGeom>
        </p:spPr>
      </p:pic>
    </p:spTree>
    <p:extLst>
      <p:ext uri="{BB962C8B-B14F-4D97-AF65-F5344CB8AC3E}">
        <p14:creationId xmlns:p14="http://schemas.microsoft.com/office/powerpoint/2010/main" val="1962328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room with a projector screen&#10;&#10;Description automatically generated with medium confidence">
            <a:extLst>
              <a:ext uri="{FF2B5EF4-FFF2-40B4-BE49-F238E27FC236}">
                <a16:creationId xmlns:a16="http://schemas.microsoft.com/office/drawing/2014/main" id="{A55BBFBE-052A-CC57-7706-F3CEEB6A18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2" name="Picture 1" descr="blackopacity30.png">
            <a:extLst>
              <a:ext uri="{FF2B5EF4-FFF2-40B4-BE49-F238E27FC236}">
                <a16:creationId xmlns:a16="http://schemas.microsoft.com/office/drawing/2014/main" id="{5FC681EE-AC9C-023B-364A-0620B311A9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5220824"/>
            <a:ext cx="12192000" cy="1637176"/>
          </a:xfrm>
          <a:prstGeom prst="rect">
            <a:avLst/>
          </a:prstGeom>
        </p:spPr>
      </p:pic>
      <p:sp>
        <p:nvSpPr>
          <p:cNvPr id="3" name="TextBox 2">
            <a:extLst>
              <a:ext uri="{FF2B5EF4-FFF2-40B4-BE49-F238E27FC236}">
                <a16:creationId xmlns:a16="http://schemas.microsoft.com/office/drawing/2014/main" id="{D1D50A52-1B2D-E059-E5B5-6E2C4B3B7406}"/>
              </a:ext>
            </a:extLst>
          </p:cNvPr>
          <p:cNvSpPr txBox="1"/>
          <p:nvPr/>
        </p:nvSpPr>
        <p:spPr>
          <a:xfrm>
            <a:off x="382688" y="5496207"/>
            <a:ext cx="11809312" cy="1200329"/>
          </a:xfrm>
          <a:prstGeom prst="rect">
            <a:avLst/>
          </a:prstGeom>
          <a:noFill/>
        </p:spPr>
        <p:txBody>
          <a:bodyPr wrap="square" rtlCol="0">
            <a:spAutoFit/>
          </a:bodyPr>
          <a:lstStyle/>
          <a:p>
            <a:r>
              <a:rPr lang="en-US" sz="3600" b="1"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District Mission Boards (DMB)</a:t>
            </a:r>
          </a:p>
          <a:p>
            <a:r>
              <a:rPr lang="en-US" sz="3600" dirty="0">
                <a:solidFill>
                  <a:schemeClr val="bg1"/>
                </a:solidFill>
                <a:effectLst>
                  <a:outerShdw blurRad="38100" dist="38100" dir="2700000" algn="tl">
                    <a:srgbClr val="000000">
                      <a:alpha val="43137"/>
                    </a:srgbClr>
                  </a:outerShdw>
                </a:effectLst>
                <a:latin typeface="Trebuchet MS" panose="020B0703020202090204" pitchFamily="34" charset="0"/>
                <a:cs typeface="Arial" panose="020B0604020202020204" pitchFamily="34" charset="0"/>
              </a:rPr>
              <a:t>The heart and core of Home Missions</a:t>
            </a:r>
            <a:endParaRPr lang="en-US" sz="3600" dirty="0">
              <a:solidFill>
                <a:schemeClr val="bg1"/>
              </a:solidFill>
              <a:latin typeface="Trebuchet MS" panose="020B0703020202090204" pitchFamily="34" charset="0"/>
              <a:cs typeface="Arial" panose="020B0604020202020204" pitchFamily="34" charset="0"/>
            </a:endParaRPr>
          </a:p>
        </p:txBody>
      </p:sp>
    </p:spTree>
    <p:extLst>
      <p:ext uri="{BB962C8B-B14F-4D97-AF65-F5344CB8AC3E}">
        <p14:creationId xmlns:p14="http://schemas.microsoft.com/office/powerpoint/2010/main" val="102252256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978C57143B2F4EB3BF9402E7B06E40" ma:contentTypeVersion="17" ma:contentTypeDescription="Create a new document." ma:contentTypeScope="" ma:versionID="2f8dbbef997849b602c222c8166b31b4">
  <xsd:schema xmlns:xsd="http://www.w3.org/2001/XMLSchema" xmlns:xs="http://www.w3.org/2001/XMLSchema" xmlns:p="http://schemas.microsoft.com/office/2006/metadata/properties" xmlns:ns2="131891c9-c40f-43c8-94b9-d64b4055cbfa" xmlns:ns3="5cd1452d-5967-4622-9749-a306807ee3c9" xmlns:ns4="9d1aa794-ada9-4a3e-9c2a-189f245fcbb8" targetNamespace="http://schemas.microsoft.com/office/2006/metadata/properties" ma:root="true" ma:fieldsID="e9c858f102744c4d29e9efb65780e995" ns2:_="" ns3:_="" ns4:_="">
    <xsd:import namespace="131891c9-c40f-43c8-94b9-d64b4055cbfa"/>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891c9-c40f-43c8-94b9-d64b4055cbf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131891c9-c40f-43c8-94b9-d64b4055cbf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5D5F40-C9E3-4164-AFB6-2DAB5E729A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891c9-c40f-43c8-94b9-d64b4055cbfa"/>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C0EE5A-525E-434D-9B4D-2CCCD9FF0D14}">
  <ds:schemaRefs>
    <ds:schemaRef ds:uri="http://schemas.microsoft.com/office/infopath/2007/PartnerControls"/>
    <ds:schemaRef ds:uri="5cd1452d-5967-4622-9749-a306807ee3c9"/>
    <ds:schemaRef ds:uri="http://purl.org/dc/elements/1.1/"/>
    <ds:schemaRef ds:uri="http://schemas.microsoft.com/office/2006/documentManagement/types"/>
    <ds:schemaRef ds:uri="http://www.w3.org/XML/1998/namespace"/>
    <ds:schemaRef ds:uri="http://schemas.microsoft.com/office/2006/metadata/properties"/>
    <ds:schemaRef ds:uri="http://schemas.openxmlformats.org/package/2006/metadata/core-properties"/>
    <ds:schemaRef ds:uri="131891c9-c40f-43c8-94b9-d64b4055cbfa"/>
    <ds:schemaRef ds:uri="http://purl.org/dc/dcmitype/"/>
    <ds:schemaRef ds:uri="http://purl.org/dc/terms/"/>
    <ds:schemaRef ds:uri="9d1aa794-ada9-4a3e-9c2a-189f245fcbb8"/>
    <ds:schemaRef ds:uri="b08356ad-c91c-4af8-a10f-e9f9e2b64d37"/>
  </ds:schemaRefs>
</ds:datastoreItem>
</file>

<file path=customXml/itemProps3.xml><?xml version="1.0" encoding="utf-8"?>
<ds:datastoreItem xmlns:ds="http://schemas.openxmlformats.org/officeDocument/2006/customXml" ds:itemID="{0299D642-F337-4E9D-808D-3B7EB6B43667}">
  <ds:schemaRefs>
    <ds:schemaRef ds:uri="http://schemas.microsoft.com/sharepoint/v3/contenttype/forms"/>
  </ds:schemaRefs>
</ds:datastoreItem>
</file>

<file path=docMetadata/LabelInfo.xml><?xml version="1.0" encoding="utf-8"?>
<clbl:labelList xmlns:clbl="http://schemas.microsoft.com/office/2020/mipLabelMetadata">
  <clbl:label id="{91f13b54-0736-4885-a43b-80d7e53ca78c}" enabled="0" method="" siteId="{91f13b54-0736-4885-a43b-80d7e53ca78c}" removed="1"/>
</clbl:labelList>
</file>

<file path=docProps/app.xml><?xml version="1.0" encoding="utf-8"?>
<Properties xmlns="http://schemas.openxmlformats.org/officeDocument/2006/extended-properties" xmlns:vt="http://schemas.openxmlformats.org/officeDocument/2006/docPropsVTypes">
  <TotalTime>4114</TotalTime>
  <Words>9266</Words>
  <Application>Microsoft Office PowerPoint</Application>
  <PresentationFormat>Widescreen</PresentationFormat>
  <Paragraphs>408</Paragraphs>
  <Slides>63</Slides>
  <Notes>63</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63</vt:i4>
      </vt:variant>
    </vt:vector>
  </HeadingPairs>
  <TitlesOfParts>
    <vt:vector size="78" baseType="lpstr">
      <vt:lpstr>Aptos</vt:lpstr>
      <vt:lpstr>Arial</vt:lpstr>
      <vt:lpstr>Calibri</vt:lpstr>
      <vt:lpstr>lato</vt:lpstr>
      <vt:lpstr>lora</vt:lpstr>
      <vt:lpstr>Open Sans</vt:lpstr>
      <vt:lpstr>Trebuchet MS</vt:lpstr>
      <vt:lpstr>2_Office Theme</vt:lpstr>
      <vt:lpstr>5_Office Theme</vt:lpstr>
      <vt:lpstr>6_Office Theme</vt:lpstr>
      <vt:lpstr>3_Custom Design</vt:lpstr>
      <vt:lpstr>4_Custom Design</vt:lpstr>
      <vt:lpstr>5_Custom Design</vt:lpstr>
      <vt:lpstr>10_Office Theme</vt:lpstr>
      <vt:lpstr>1_Office Theme</vt:lpstr>
      <vt:lpstr>PowerPoint Presentation</vt:lpstr>
      <vt:lpstr>PowerPoint Presentation</vt:lpstr>
      <vt:lpstr>This is a big goal. Why start 100 new home missions?</vt:lpstr>
      <vt:lpstr>PowerPoint Presentation</vt:lpstr>
      <vt:lpstr>PowerPoint Presentation</vt:lpstr>
      <vt:lpstr>PowerPoint Presentation</vt:lpstr>
      <vt:lpstr>PowerPoint Presentation</vt:lpstr>
      <vt:lpstr>How does our synod  plant churches?</vt:lpstr>
      <vt:lpstr>PowerPoint Presentation</vt:lpstr>
      <vt:lpstr>PowerPoint Presentation</vt:lpstr>
      <vt:lpstr>PowerPoint Presentation</vt:lpstr>
      <vt:lpstr>PowerPoint Presentation</vt:lpstr>
      <vt:lpstr>Life of a Home Mission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 missions celebrate grand openings</vt:lpstr>
      <vt:lpstr>PowerPoint Presentation</vt:lpstr>
      <vt:lpstr>PowerPoint Presentation</vt:lpstr>
      <vt:lpstr>PowerPoint Presentation</vt:lpstr>
      <vt:lpstr>PowerPoint Presentation</vt:lpstr>
      <vt:lpstr>WELS Church Extension Fund A valuable partner of Home Missions</vt:lpstr>
      <vt:lpstr>Home missions dedicate new buildings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Briana Lambrecht</dc:creator>
  <cp:lastModifiedBy>Marissa Krogmann</cp:lastModifiedBy>
  <cp:revision>90</cp:revision>
  <dcterms:created xsi:type="dcterms:W3CDTF">2018-10-17T20:27:17Z</dcterms:created>
  <dcterms:modified xsi:type="dcterms:W3CDTF">2026-04-07T20:39:00Z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0x0101004F978C57143B2F4EB3BF9402E7B06E40</vt:lpwstr>
  </property>
  <property fmtid="{D5CDD505-2E9C-101B-9397-08002B2CF9AE}" pid="3" name="MediaServiceImageTags">
    <vt:lpwstr/>
  </property>
</Properties>
</file>